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</p:sldMasterIdLst>
  <p:notesMasterIdLst>
    <p:notesMasterId r:id="rId111"/>
  </p:notesMasterIdLst>
  <p:handoutMasterIdLst>
    <p:handoutMasterId r:id="rId112"/>
  </p:handoutMasterIdLst>
  <p:sldIdLst>
    <p:sldId id="256" r:id="rId2"/>
    <p:sldId id="260" r:id="rId3"/>
    <p:sldId id="270" r:id="rId4"/>
    <p:sldId id="308" r:id="rId5"/>
    <p:sldId id="274" r:id="rId6"/>
    <p:sldId id="311" r:id="rId7"/>
    <p:sldId id="418" r:id="rId8"/>
    <p:sldId id="312" r:id="rId9"/>
    <p:sldId id="288" r:id="rId10"/>
    <p:sldId id="279" r:id="rId11"/>
    <p:sldId id="280" r:id="rId12"/>
    <p:sldId id="420" r:id="rId13"/>
    <p:sldId id="419" r:id="rId14"/>
    <p:sldId id="281" r:id="rId15"/>
    <p:sldId id="282" r:id="rId16"/>
    <p:sldId id="283" r:id="rId17"/>
    <p:sldId id="289" r:id="rId18"/>
    <p:sldId id="286" r:id="rId19"/>
    <p:sldId id="290" r:id="rId20"/>
    <p:sldId id="291" r:id="rId21"/>
    <p:sldId id="294" r:id="rId22"/>
    <p:sldId id="297" r:id="rId23"/>
    <p:sldId id="299" r:id="rId24"/>
    <p:sldId id="300" r:id="rId25"/>
    <p:sldId id="303" r:id="rId26"/>
    <p:sldId id="304" r:id="rId27"/>
    <p:sldId id="305" r:id="rId28"/>
    <p:sldId id="306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417" r:id="rId37"/>
    <p:sldId id="320" r:id="rId38"/>
    <p:sldId id="321" r:id="rId39"/>
    <p:sldId id="322" r:id="rId40"/>
    <p:sldId id="323" r:id="rId41"/>
    <p:sldId id="324" r:id="rId42"/>
    <p:sldId id="325" r:id="rId43"/>
    <p:sldId id="326" r:id="rId44"/>
    <p:sldId id="327" r:id="rId45"/>
    <p:sldId id="328" r:id="rId46"/>
    <p:sldId id="329" r:id="rId47"/>
    <p:sldId id="330" r:id="rId48"/>
    <p:sldId id="331" r:id="rId49"/>
    <p:sldId id="332" r:id="rId50"/>
    <p:sldId id="333" r:id="rId51"/>
    <p:sldId id="334" r:id="rId52"/>
    <p:sldId id="335" r:id="rId53"/>
    <p:sldId id="336" r:id="rId54"/>
    <p:sldId id="337" r:id="rId55"/>
    <p:sldId id="338" r:id="rId56"/>
    <p:sldId id="339" r:id="rId57"/>
    <p:sldId id="340" r:id="rId58"/>
    <p:sldId id="341" r:id="rId59"/>
    <p:sldId id="342" r:id="rId60"/>
    <p:sldId id="343" r:id="rId61"/>
    <p:sldId id="344" r:id="rId62"/>
    <p:sldId id="345" r:id="rId63"/>
    <p:sldId id="346" r:id="rId64"/>
    <p:sldId id="347" r:id="rId65"/>
    <p:sldId id="348" r:id="rId66"/>
    <p:sldId id="349" r:id="rId67"/>
    <p:sldId id="350" r:id="rId68"/>
    <p:sldId id="351" r:id="rId69"/>
    <p:sldId id="352" r:id="rId70"/>
    <p:sldId id="353" r:id="rId71"/>
    <p:sldId id="354" r:id="rId72"/>
    <p:sldId id="355" r:id="rId73"/>
    <p:sldId id="356" r:id="rId74"/>
    <p:sldId id="357" r:id="rId75"/>
    <p:sldId id="358" r:id="rId76"/>
    <p:sldId id="359" r:id="rId77"/>
    <p:sldId id="360" r:id="rId78"/>
    <p:sldId id="361" r:id="rId79"/>
    <p:sldId id="363" r:id="rId80"/>
    <p:sldId id="362" r:id="rId81"/>
    <p:sldId id="364" r:id="rId82"/>
    <p:sldId id="365" r:id="rId83"/>
    <p:sldId id="366" r:id="rId84"/>
    <p:sldId id="367" r:id="rId85"/>
    <p:sldId id="368" r:id="rId86"/>
    <p:sldId id="369" r:id="rId87"/>
    <p:sldId id="370" r:id="rId88"/>
    <p:sldId id="371" r:id="rId89"/>
    <p:sldId id="372" r:id="rId90"/>
    <p:sldId id="373" r:id="rId91"/>
    <p:sldId id="374" r:id="rId92"/>
    <p:sldId id="375" r:id="rId93"/>
    <p:sldId id="376" r:id="rId94"/>
    <p:sldId id="377" r:id="rId95"/>
    <p:sldId id="378" r:id="rId96"/>
    <p:sldId id="379" r:id="rId97"/>
    <p:sldId id="380" r:id="rId98"/>
    <p:sldId id="381" r:id="rId99"/>
    <p:sldId id="382" r:id="rId100"/>
    <p:sldId id="383" r:id="rId101"/>
    <p:sldId id="384" r:id="rId102"/>
    <p:sldId id="385" r:id="rId103"/>
    <p:sldId id="386" r:id="rId104"/>
    <p:sldId id="387" r:id="rId105"/>
    <p:sldId id="388" r:id="rId106"/>
    <p:sldId id="389" r:id="rId107"/>
    <p:sldId id="390" r:id="rId108"/>
    <p:sldId id="391" r:id="rId109"/>
    <p:sldId id="392" r:id="rId11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pitchFamily="34" charset="0"/>
      </a:defRPr>
    </a:lvl6pPr>
    <a:lvl7pPr marL="2743200" algn="r" defTabSz="914400" rtl="1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pitchFamily="34" charset="0"/>
      </a:defRPr>
    </a:lvl7pPr>
    <a:lvl8pPr marL="3200400" algn="r" defTabSz="914400" rtl="1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pitchFamily="34" charset="0"/>
      </a:defRPr>
    </a:lvl8pPr>
    <a:lvl9pPr marL="3657600" algn="r" defTabSz="914400" rtl="1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E9FE"/>
    <a:srgbClr val="0478C0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0" autoAdjust="0"/>
    <p:restoredTop sz="94595" autoAdjust="0"/>
  </p:normalViewPr>
  <p:slideViewPr>
    <p:cSldViewPr>
      <p:cViewPr varScale="1">
        <p:scale>
          <a:sx n="122" d="100"/>
          <a:sy n="122" d="100"/>
        </p:scale>
        <p:origin x="114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4411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3451" y="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69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69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69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90FBD090-A733-4D91-9B4A-DE1ECB924E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867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89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42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89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89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89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511A33CC-94A2-4EBB-B74C-FC76003F51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8532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126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40942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78565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8651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58757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5933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91758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83886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21624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68827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97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41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8294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087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2525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5045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312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17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2817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559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641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7283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128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4144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8889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1272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4395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6345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7650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606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874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51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8629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3862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6862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258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852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5563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4625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516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677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789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667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7610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9317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919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8390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048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8338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7531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9140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5473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711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693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285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667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24649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3991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0316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6397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6831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29334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6570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626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71589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9050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9378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0313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0075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3620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96269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0439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8210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07619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735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44352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39964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51267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31683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35324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23974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70499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64387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8168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1545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300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23879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1578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25499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8485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3762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1627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2279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169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8456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33719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846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00845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11354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46943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6849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23739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7386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57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32519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08693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89665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0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 flipH="1">
            <a:off x="134969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gradFill flip="none" rotWithShape="1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350000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</p:grpSp>
      <p:sp>
        <p:nvSpPr>
          <p:cNvPr id="8193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214282" y="1676400"/>
            <a:ext cx="7929618" cy="1462088"/>
          </a:xfrm>
        </p:spPr>
        <p:txBody>
          <a:bodyPr/>
          <a:lstStyle>
            <a:lvl1pPr>
              <a:defRPr b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cs typeface="B Titr" pitchFamily="2" charset="-78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193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 rtl="1">
              <a:buFont typeface="Wingdings" pitchFamily="2" charset="2"/>
              <a:buNone/>
              <a:defRPr sz="2400" b="1">
                <a:solidFill>
                  <a:schemeClr val="bg1">
                    <a:lumMod val="50000"/>
                  </a:schemeClr>
                </a:solidFill>
                <a:cs typeface="B Lotus" pitchFamily="2" charset="-78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9" name="TextBox 28"/>
          <p:cNvSpPr txBox="1"/>
          <p:nvPr userDrawn="1"/>
        </p:nvSpPr>
        <p:spPr>
          <a:xfrm>
            <a:off x="357158" y="202148"/>
            <a:ext cx="850112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sz="2000" dirty="0">
                <a:cs typeface="+mn-cs"/>
              </a:rPr>
              <a:t>به نام خداوند جان و خرد</a:t>
            </a:r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0"/>
          </p:nvPr>
        </p:nvSpPr>
        <p:spPr>
          <a:xfrm>
            <a:off x="214282" y="1033446"/>
            <a:ext cx="7929618" cy="642937"/>
          </a:xfrm>
        </p:spPr>
        <p:txBody>
          <a:bodyPr/>
          <a:lstStyle>
            <a:lvl1pPr algn="r" rtl="1">
              <a:buNone/>
              <a:defRPr sz="3000" b="1"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 spd="med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19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19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1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1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81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32" grpId="0"/>
      <p:bldP spid="81933" grpId="0" build="p">
        <p:tmplLst>
          <p:tmpl lvl="1">
            <p:tnLst>
              <p:par>
                <p:cTn presetID="2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9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819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.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19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right)" prLst="gradientSize: 0.1">
                      <p:cBhvr>
                        <p:cTn dur="1000"/>
                        <p:tgtEl>
                          <p:spTgt spid="819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3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linds(horizontal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398DE-CCF9-43A9-B2E0-1E21A4264B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4DD1EB-2C95-4CED-AEF8-65D3135B41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8" name="Group 2"/>
          <p:cNvGrpSpPr>
            <a:grpSpLocks/>
          </p:cNvGrpSpPr>
          <p:nvPr userDrawn="1"/>
        </p:nvGrpSpPr>
        <p:grpSpPr bwMode="auto">
          <a:xfrm flipH="1">
            <a:off x="134969" y="946958"/>
            <a:ext cx="9009063" cy="1052513"/>
            <a:chOff x="0" y="1536"/>
            <a:chExt cx="5675" cy="663"/>
          </a:xfrm>
        </p:grpSpPr>
        <p:grpSp>
          <p:nvGrpSpPr>
            <p:cNvPr id="19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26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gradFill flip="none" rotWithShape="1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27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</p:grpSp>
        <p:grpSp>
          <p:nvGrpSpPr>
            <p:cNvPr id="20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24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25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</p:grpSp>
        <p:sp>
          <p:nvSpPr>
            <p:cNvPr id="21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350000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22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23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</p:grp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214313"/>
            <a:ext cx="7858179" cy="14620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A62AD5-6432-4EED-8B89-F48E35F876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7" name="Group 2"/>
          <p:cNvGrpSpPr>
            <a:grpSpLocks/>
          </p:cNvGrpSpPr>
          <p:nvPr userDrawn="1"/>
        </p:nvGrpSpPr>
        <p:grpSpPr bwMode="auto">
          <a:xfrm flipH="1">
            <a:off x="134969" y="946958"/>
            <a:ext cx="9009063" cy="1052513"/>
            <a:chOff x="0" y="1536"/>
            <a:chExt cx="5675" cy="663"/>
          </a:xfrm>
        </p:grpSpPr>
        <p:grpSp>
          <p:nvGrpSpPr>
            <p:cNvPr id="18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25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gradFill flip="none" rotWithShape="1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26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</p:grpSp>
        <p:grpSp>
          <p:nvGrpSpPr>
            <p:cNvPr id="19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23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24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</p:grpSp>
        <p:sp>
          <p:nvSpPr>
            <p:cNvPr id="20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350000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21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22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</p:grp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D8FFEE-024A-440C-8B2B-2ACDB86E07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1" y="122873"/>
            <a:ext cx="7715304" cy="1142985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1571612"/>
            <a:ext cx="7786742" cy="4786346"/>
          </a:xfrm>
        </p:spPr>
        <p:txBody>
          <a:bodyPr>
            <a:normAutofit/>
          </a:bodyPr>
          <a:lstStyle>
            <a:lvl1pPr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27" name="Group 2"/>
          <p:cNvGrpSpPr>
            <a:grpSpLocks/>
          </p:cNvGrpSpPr>
          <p:nvPr userDrawn="1"/>
        </p:nvGrpSpPr>
        <p:grpSpPr bwMode="auto">
          <a:xfrm flipH="1">
            <a:off x="66705" y="-83"/>
            <a:ext cx="9077326" cy="1628776"/>
            <a:chOff x="0" y="1199"/>
            <a:chExt cx="5718" cy="1026"/>
          </a:xfrm>
        </p:grpSpPr>
        <p:grpSp>
          <p:nvGrpSpPr>
            <p:cNvPr id="28" name="Group 3"/>
            <p:cNvGrpSpPr>
              <a:grpSpLocks/>
            </p:cNvGrpSpPr>
            <p:nvPr/>
          </p:nvGrpSpPr>
          <p:grpSpPr bwMode="auto">
            <a:xfrm>
              <a:off x="0" y="1199"/>
              <a:ext cx="5717" cy="1026"/>
              <a:chOff x="463" y="-248"/>
              <a:chExt cx="7935" cy="1481"/>
            </a:xfrm>
          </p:grpSpPr>
          <p:sp>
            <p:nvSpPr>
              <p:cNvPr id="35" name="Rectangle 4"/>
              <p:cNvSpPr>
                <a:spLocks noChangeArrowheads="1"/>
              </p:cNvSpPr>
              <p:nvPr/>
            </p:nvSpPr>
            <p:spPr bwMode="auto">
              <a:xfrm>
                <a:off x="463" y="-248"/>
                <a:ext cx="583" cy="1481"/>
              </a:xfrm>
              <a:prstGeom prst="rect">
                <a:avLst/>
              </a:prstGeom>
              <a:gradFill flip="none" rotWithShape="1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36" name="Rectangle 5"/>
              <p:cNvSpPr>
                <a:spLocks noChangeArrowheads="1"/>
              </p:cNvSpPr>
              <p:nvPr/>
            </p:nvSpPr>
            <p:spPr bwMode="auto">
              <a:xfrm>
                <a:off x="8110" y="426"/>
                <a:ext cx="288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</p:grp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B64D21D6-1A3A-41D8-B1F5-147347C5C77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498" y="1735"/>
              <a:ext cx="184" cy="299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30" name="Rectangle 9"/>
            <p:cNvSpPr>
              <a:spLocks noChangeArrowheads="1"/>
            </p:cNvSpPr>
            <p:nvPr/>
          </p:nvSpPr>
          <p:spPr bwMode="auto">
            <a:xfrm>
              <a:off x="5156" y="1937"/>
              <a:ext cx="562" cy="13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350000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32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4" presetClass="entr" presetSubtype="16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ox(in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4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ox(in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4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ox(in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4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ox(in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4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ox(in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B44E7A-75B5-49FA-905C-6FD4F8D372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7" name="Group 2"/>
          <p:cNvGrpSpPr>
            <a:grpSpLocks/>
          </p:cNvGrpSpPr>
          <p:nvPr userDrawn="1"/>
        </p:nvGrpSpPr>
        <p:grpSpPr bwMode="auto">
          <a:xfrm flipH="1">
            <a:off x="134969" y="946958"/>
            <a:ext cx="9009063" cy="1052513"/>
            <a:chOff x="0" y="1536"/>
            <a:chExt cx="5675" cy="663"/>
          </a:xfrm>
        </p:grpSpPr>
        <p:grpSp>
          <p:nvGrpSpPr>
            <p:cNvPr id="18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25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gradFill flip="none" rotWithShape="1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26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</p:grpSp>
        <p:grpSp>
          <p:nvGrpSpPr>
            <p:cNvPr id="19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23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24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</p:grpSp>
        <p:sp>
          <p:nvSpPr>
            <p:cNvPr id="20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350000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21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22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</p:grp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214313"/>
            <a:ext cx="7858179" cy="107154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286" y="1571612"/>
            <a:ext cx="3771872" cy="45609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7686" y="1571612"/>
            <a:ext cx="3771872" cy="45609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9A2F70-F960-44D3-B5D6-470E6562F8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8" name="Group 2"/>
          <p:cNvGrpSpPr>
            <a:grpSpLocks/>
          </p:cNvGrpSpPr>
          <p:nvPr userDrawn="1"/>
        </p:nvGrpSpPr>
        <p:grpSpPr bwMode="auto">
          <a:xfrm flipH="1">
            <a:off x="134969" y="571480"/>
            <a:ext cx="9009063" cy="1052513"/>
            <a:chOff x="0" y="1536"/>
            <a:chExt cx="5675" cy="663"/>
          </a:xfrm>
        </p:grpSpPr>
        <p:grpSp>
          <p:nvGrpSpPr>
            <p:cNvPr id="19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26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gradFill flip="none" rotWithShape="1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27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</p:grpSp>
        <p:grpSp>
          <p:nvGrpSpPr>
            <p:cNvPr id="20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24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25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</p:grpSp>
        <p:sp>
          <p:nvSpPr>
            <p:cNvPr id="21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350000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22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23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</p:grp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274638"/>
            <a:ext cx="7715304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518781-DAA1-4F79-8B12-98B4CB972C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20" name="Group 2"/>
          <p:cNvGrpSpPr>
            <a:grpSpLocks/>
          </p:cNvGrpSpPr>
          <p:nvPr userDrawn="1"/>
        </p:nvGrpSpPr>
        <p:grpSpPr bwMode="auto">
          <a:xfrm flipH="1">
            <a:off x="134969" y="642918"/>
            <a:ext cx="9009063" cy="1052513"/>
            <a:chOff x="0" y="1536"/>
            <a:chExt cx="5675" cy="663"/>
          </a:xfrm>
        </p:grpSpPr>
        <p:grpSp>
          <p:nvGrpSpPr>
            <p:cNvPr id="21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28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gradFill flip="none" rotWithShape="1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29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</p:grpSp>
        <p:grpSp>
          <p:nvGrpSpPr>
            <p:cNvPr id="22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26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27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</p:grpSp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350000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</p:grp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2"/>
          <p:cNvGrpSpPr>
            <a:grpSpLocks/>
          </p:cNvGrpSpPr>
          <p:nvPr userDrawn="1"/>
        </p:nvGrpSpPr>
        <p:grpSpPr bwMode="auto">
          <a:xfrm flipH="1">
            <a:off x="134969" y="544622"/>
            <a:ext cx="9009063" cy="1052513"/>
            <a:chOff x="0" y="1536"/>
            <a:chExt cx="5675" cy="663"/>
          </a:xfrm>
        </p:grpSpPr>
        <p:grpSp>
          <p:nvGrpSpPr>
            <p:cNvPr id="17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24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gradFill flip="none" rotWithShape="1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25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</p:grpSp>
        <p:grpSp>
          <p:nvGrpSpPr>
            <p:cNvPr id="18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22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23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</p:grpSp>
        <p:sp>
          <p:nvSpPr>
            <p:cNvPr id="19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350000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20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21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</p:grpSp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2"/>
          <p:cNvGrpSpPr>
            <a:grpSpLocks/>
          </p:cNvGrpSpPr>
          <p:nvPr userDrawn="1"/>
        </p:nvGrpSpPr>
        <p:grpSpPr bwMode="auto">
          <a:xfrm flipH="1">
            <a:off x="7986744" y="544622"/>
            <a:ext cx="1157288" cy="1052513"/>
            <a:chOff x="0" y="1536"/>
            <a:chExt cx="729" cy="663"/>
          </a:xfrm>
        </p:grpSpPr>
        <p:grpSp>
          <p:nvGrpSpPr>
            <p:cNvPr id="57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64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gradFill flip="none" rotWithShape="1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65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</p:grpSp>
        <p:grpSp>
          <p:nvGrpSpPr>
            <p:cNvPr id="58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62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63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</p:grpSp>
        <p:sp>
          <p:nvSpPr>
            <p:cNvPr id="59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350000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60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 flipV="1">
              <a:off x="207" y="2054"/>
              <a:ext cx="522" cy="3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</p:grp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285721" y="214290"/>
            <a:ext cx="7715304" cy="1033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7158" y="1500174"/>
            <a:ext cx="7786742" cy="4786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090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 smtClean="0"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090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 smtClean="0"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090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 smtClean="0"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80" r:id="rId7"/>
    <p:sldLayoutId id="2147483673" r:id="rId8"/>
    <p:sldLayoutId id="2147483679" r:id="rId9"/>
    <p:sldLayoutId id="2147483674" r:id="rId10"/>
    <p:sldLayoutId id="2147483675" r:id="rId11"/>
    <p:sldLayoutId id="2147483676" r:id="rId12"/>
    <p:sldLayoutId id="2147483677" r:id="rId13"/>
  </p:sldLayoutIdLst>
  <p:transition spd="med"/>
  <p:hf hdr="0" ftr="0" dt="0"/>
  <p:txStyles>
    <p:titleStyle>
      <a:lvl1pPr algn="r" rtl="1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n-cs"/>
        </a:defRPr>
      </a:lvl1pPr>
      <a:lvl2pPr algn="l" rtl="1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Arial" charset="0"/>
        </a:defRPr>
      </a:lvl2pPr>
      <a:lvl3pPr algn="l" rtl="1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Arial" charset="0"/>
        </a:defRPr>
      </a:lvl3pPr>
      <a:lvl4pPr algn="l" rtl="1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Arial" charset="0"/>
        </a:defRPr>
      </a:lvl4pPr>
      <a:lvl5pPr algn="l" rtl="1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Arial" charset="0"/>
        </a:defRPr>
      </a:lvl5pPr>
      <a:lvl6pPr marL="457200" algn="l" rtl="1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Arial" charset="0"/>
        </a:defRPr>
      </a:lvl6pPr>
      <a:lvl7pPr marL="914400" algn="l" rtl="1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Arial" charset="0"/>
        </a:defRPr>
      </a:lvl7pPr>
      <a:lvl8pPr marL="1371600" algn="l" rtl="1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Arial" charset="0"/>
        </a:defRPr>
      </a:lvl8pPr>
      <a:lvl9pPr marL="1828800" algn="l" rtl="1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Arial" charset="0"/>
        </a:defRPr>
      </a:lvl9pPr>
    </p:titleStyle>
    <p:bodyStyle>
      <a:lvl1pPr marL="342900" indent="-342900" algn="r" rtl="1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rtl="1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 b="1">
          <a:solidFill>
            <a:schemeClr val="tx1"/>
          </a:solidFill>
          <a:latin typeface="+mn-lt"/>
          <a:cs typeface="+mn-cs"/>
        </a:defRPr>
      </a:lvl2pPr>
      <a:lvl3pPr marL="1143000" indent="-228600" algn="r" rtl="1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 b="1">
          <a:solidFill>
            <a:schemeClr val="tx1"/>
          </a:solidFill>
          <a:latin typeface="+mn-lt"/>
          <a:cs typeface="+mn-cs"/>
        </a:defRPr>
      </a:lvl3pPr>
      <a:lvl4pPr marL="1600200" indent="-228600" algn="r" rtl="1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 b="1">
          <a:solidFill>
            <a:schemeClr val="tx1"/>
          </a:solidFill>
          <a:latin typeface="+mn-lt"/>
          <a:cs typeface="+mn-cs"/>
        </a:defRPr>
      </a:lvl4pPr>
      <a:lvl5pPr marL="2057400" indent="-228600" algn="r" rtl="1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 b="1">
          <a:solidFill>
            <a:schemeClr val="tx1"/>
          </a:solidFill>
          <a:latin typeface="+mn-lt"/>
          <a:cs typeface="+mn-cs"/>
        </a:defRPr>
      </a:lvl5pPr>
      <a:lvl6pPr marL="2514600" indent="-228600" algn="r" rtl="1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r" rtl="1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r" rtl="1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r" rtl="1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a-IR" dirty="0"/>
              <a:t>زبان مدل سازی یکپارچه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fa-IR" dirty="0"/>
              <a:t>مهندسی نرم افزار ۲</a:t>
            </a:r>
          </a:p>
          <a:p>
            <a:pPr algn="r"/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fa-IR" dirty="0"/>
          </a:p>
        </p:txBody>
      </p:sp>
    </p:spTree>
  </p:cSld>
  <p:clrMapOvr>
    <a:masterClrMapping/>
  </p:clrMapOvr>
  <p:transition spd="med">
    <p:circl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/>
              <a:t>مشخصه ای از عملیات، شامل مجموعه ای از عملیات و خطاهایی که یک سیستم، زیر سیستم یا کلاس در تعامل با </a:t>
            </a:r>
            <a:r>
              <a:rPr lang="en-US" dirty="0"/>
              <a:t>Actor</a:t>
            </a:r>
            <a:r>
              <a:rPr lang="fa-IR" dirty="0"/>
              <a:t>خارجی انجام میدهد.</a:t>
            </a:r>
          </a:p>
          <a:p>
            <a:r>
              <a:rPr lang="fa-IR" dirty="0"/>
              <a:t>همیشه توسط یک </a:t>
            </a:r>
            <a:r>
              <a:rPr lang="en-US" dirty="0"/>
              <a:t>Actor</a:t>
            </a:r>
            <a:r>
              <a:rPr lang="fa-IR" dirty="0"/>
              <a:t> شروع می شود.</a:t>
            </a:r>
          </a:p>
          <a:p>
            <a:r>
              <a:rPr lang="fa-IR" dirty="0"/>
              <a:t>همیشه از دیدگاه </a:t>
            </a:r>
            <a:r>
              <a:rPr lang="en-US" dirty="0"/>
              <a:t>actor</a:t>
            </a:r>
            <a:r>
              <a:rPr lang="fa-IR" dirty="0"/>
              <a:t> نوشته می شود.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3042" y="4286256"/>
            <a:ext cx="6257925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sz="2400" dirty="0"/>
              <a:t>حالت شی نمایش دهنده نتایج متراکم رفتار آن است. </a:t>
            </a:r>
          </a:p>
          <a:p>
            <a:r>
              <a:rPr lang="fa-IR" sz="2400" dirty="0"/>
              <a:t>برای مثال، وقتی یک تلفن راه اندازی می شود، در حالت </a:t>
            </a:r>
            <a:r>
              <a:rPr lang="en-US" sz="2400" dirty="0"/>
              <a:t>idle</a:t>
            </a:r>
            <a:r>
              <a:rPr lang="fa-IR" sz="2400" dirty="0"/>
              <a:t> قرار دارد و آماده شروع به کار کردن </a:t>
            </a:r>
            <a:r>
              <a:rPr lang="en-US" sz="2400" dirty="0"/>
              <a:t>(initiate)</a:t>
            </a:r>
            <a:r>
              <a:rPr lang="fa-IR" sz="2400" dirty="0"/>
              <a:t> یا پاسخگویی </a:t>
            </a:r>
            <a:r>
              <a:rPr lang="en-US" sz="2400" dirty="0"/>
              <a:t>(receive call)</a:t>
            </a:r>
            <a:r>
              <a:rPr lang="fa-IR" sz="2400" dirty="0"/>
              <a:t> است. هنگامیکه گوشی تلفن را بر میداریم، تلفن در حالت شماره گیری </a:t>
            </a:r>
            <a:r>
              <a:rPr lang="en-US" sz="2400" dirty="0"/>
              <a:t>(dialing)</a:t>
            </a:r>
            <a:r>
              <a:rPr lang="fa-IR" sz="2400" dirty="0"/>
              <a:t> قرار دارد. در این حالت، تلفن زنگ نخواهد خورد، اگر تلفن زنگ بخورد و گوشی برداشته شود، تلفن در حالت پاسخگویی قرار می گیرد و ما قادر به صحبت کردن با شخصی که تماس گرفته خواهیم بود. 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State Machine Diagrams (cont.)</a:t>
            </a:r>
          </a:p>
        </p:txBody>
      </p:sp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sz="2400" dirty="0"/>
              <a:t>هنگامی که یک شی در یک حالت مفروض قرار می گیرد، می تواند یکی از موارد زیر را انجام دهد: </a:t>
            </a:r>
          </a:p>
          <a:p>
            <a:pPr lvl="1"/>
            <a:r>
              <a:rPr lang="fa-IR" sz="2400" dirty="0"/>
              <a:t> اجرای یک فعالیت </a:t>
            </a:r>
          </a:p>
          <a:p>
            <a:pPr lvl="1"/>
            <a:r>
              <a:rPr lang="fa-IR" sz="2400" dirty="0"/>
              <a:t>انتظار برای یک رخداد </a:t>
            </a:r>
          </a:p>
          <a:p>
            <a:pPr lvl="1"/>
            <a:r>
              <a:rPr lang="fa-IR" sz="2400" dirty="0"/>
              <a:t>تکمیل یک شرط</a:t>
            </a:r>
          </a:p>
          <a:p>
            <a:pPr lvl="1"/>
            <a:r>
              <a:rPr lang="fa-IR" sz="2400" dirty="0"/>
              <a:t>انجام یک یا همه شرایط بالا</a:t>
            </a:r>
          </a:p>
          <a:p>
            <a:r>
              <a:rPr lang="fa-IR" sz="2400" dirty="0"/>
              <a:t>در هر دیاگرام حالت، باید فقط یک حالت شروع </a:t>
            </a:r>
            <a:r>
              <a:rPr lang="en-US" sz="2400" dirty="0"/>
              <a:t>(initiate state)</a:t>
            </a:r>
            <a:r>
              <a:rPr lang="fa-IR" sz="2400" dirty="0"/>
              <a:t> وجود داشته باشد. 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State Machine Diagrams (cont.)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4876800"/>
            <a:ext cx="8170572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sz="2400" dirty="0"/>
              <a:t>حرکت بین حالتهای مختلف </a:t>
            </a:r>
            <a:r>
              <a:rPr lang="en-US" sz="2400" dirty="0"/>
              <a:t>transition</a:t>
            </a:r>
            <a:r>
              <a:rPr lang="fa-IR" sz="2400" dirty="0"/>
              <a:t> نامیده می شود.</a:t>
            </a:r>
          </a:p>
          <a:p>
            <a:r>
              <a:rPr lang="fa-IR" sz="2400" dirty="0"/>
              <a:t>هر </a:t>
            </a:r>
            <a:r>
              <a:rPr lang="en-US" sz="2400" dirty="0"/>
              <a:t>transition</a:t>
            </a:r>
            <a:r>
              <a:rPr lang="fa-IR" sz="2400" dirty="0"/>
              <a:t> دو حالت را به هم متصل می کند. </a:t>
            </a:r>
          </a:p>
          <a:p>
            <a:r>
              <a:rPr lang="fa-IR" sz="2400" dirty="0"/>
              <a:t>یک حالت می تواند یک </a:t>
            </a:r>
            <a:r>
              <a:rPr lang="en-US" sz="2400" dirty="0"/>
              <a:t>transition</a:t>
            </a:r>
            <a:r>
              <a:rPr lang="fa-IR" sz="2400" dirty="0"/>
              <a:t> به خودش داشته باشد. 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State Machine Diagrams (cont.)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3048000"/>
            <a:ext cx="7467600" cy="165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sz="2400" dirty="0"/>
              <a:t>رخدادهای خاصی باید اتفاق افتند تا یک </a:t>
            </a:r>
            <a:r>
              <a:rPr lang="en-US" sz="2400" dirty="0"/>
              <a:t>transition</a:t>
            </a:r>
            <a:r>
              <a:rPr lang="fa-IR" sz="2400" dirty="0"/>
              <a:t> انجام شود. </a:t>
            </a:r>
          </a:p>
          <a:p>
            <a:r>
              <a:rPr lang="fa-IR" sz="2400" dirty="0"/>
              <a:t>این رخدادها روی </a:t>
            </a:r>
            <a:r>
              <a:rPr lang="en-US" sz="2400" dirty="0"/>
              <a:t>transition</a:t>
            </a:r>
            <a:r>
              <a:rPr lang="fa-IR" sz="2400" dirty="0"/>
              <a:t> نوشته می شوند. </a:t>
            </a:r>
          </a:p>
          <a:p>
            <a:r>
              <a:rPr lang="fa-IR" sz="2400" dirty="0"/>
              <a:t>یک رخداد، اتفاقهایی است که ممکن است سبب تغییر حالت سیستم شود. 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State Machine Diagrams (cont.)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6040" y="3581400"/>
            <a:ext cx="8917960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sz="2400" dirty="0"/>
              <a:t>فعالیت ها ممکن است با حالت ها همراه شوند. </a:t>
            </a:r>
          </a:p>
          <a:p>
            <a:pPr lvl="1"/>
            <a:r>
              <a:rPr lang="fa-IR" sz="2400" dirty="0"/>
              <a:t>انجام یک فعالیت به محض ورود به حالت </a:t>
            </a:r>
          </a:p>
          <a:p>
            <a:pPr lvl="1"/>
            <a:r>
              <a:rPr lang="fa-IR" sz="2400" dirty="0"/>
              <a:t>انجام یک فعالیت در حالی که در یک </a:t>
            </a:r>
            <a:r>
              <a:rPr lang="en-US" sz="2400" dirty="0"/>
              <a:t>state</a:t>
            </a:r>
            <a:r>
              <a:rPr lang="fa-IR" sz="2400" dirty="0"/>
              <a:t> هستیم.</a:t>
            </a:r>
          </a:p>
          <a:p>
            <a:pPr lvl="1"/>
            <a:r>
              <a:rPr lang="fa-IR" sz="2400" dirty="0"/>
              <a:t>انجام یک فعالیت به محض خروج از یک حالت.</a:t>
            </a:r>
          </a:p>
          <a:p>
            <a:pPr lvl="1"/>
            <a:endParaRPr lang="fa-IR" sz="240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State Machine Diagrams (cont.)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3500437"/>
            <a:ext cx="5705856" cy="335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a-IR" dirty="0"/>
              <a:t>شرط ها هم می توانند برای کنترل </a:t>
            </a:r>
            <a:r>
              <a:rPr lang="en-US" dirty="0"/>
              <a:t>transition</a:t>
            </a:r>
            <a:r>
              <a:rPr lang="fa-IR" dirty="0"/>
              <a:t> به کار روند. </a:t>
            </a:r>
          </a:p>
          <a:p>
            <a:r>
              <a:rPr lang="fa-IR" dirty="0"/>
              <a:t>این شرایط به عنوان محافظ </a:t>
            </a:r>
            <a:r>
              <a:rPr lang="en-US" dirty="0"/>
              <a:t>(guard)</a:t>
            </a:r>
            <a:r>
              <a:rPr lang="fa-IR" dirty="0"/>
              <a:t> عمل می کنند، زیرا وقتی یک رخداد اتفاق می افتد، شرط می تواند اجازه دهنده </a:t>
            </a:r>
            <a:r>
              <a:rPr lang="en-US" dirty="0"/>
              <a:t>transition</a:t>
            </a:r>
            <a:r>
              <a:rPr lang="fa-IR" dirty="0"/>
              <a:t> باشد (اگر شرط درست باشد) یا به </a:t>
            </a:r>
            <a:r>
              <a:rPr lang="en-US" dirty="0"/>
              <a:t>transition</a:t>
            </a:r>
            <a:r>
              <a:rPr lang="fa-IR" dirty="0"/>
              <a:t> اجازه اجرا ندهد (اگر شرط نادرست باشد.)</a:t>
            </a:r>
          </a:p>
          <a:p>
            <a:r>
              <a:rPr lang="fa-IR" dirty="0"/>
              <a:t>راه دیگر کنترل رفتار </a:t>
            </a:r>
            <a:r>
              <a:rPr lang="en-US" dirty="0"/>
              <a:t>transition</a:t>
            </a:r>
            <a:r>
              <a:rPr lang="fa-IR" dirty="0"/>
              <a:t>، استفاده از </a:t>
            </a:r>
            <a:r>
              <a:rPr lang="en-US" dirty="0"/>
              <a:t>effect</a:t>
            </a:r>
            <a:r>
              <a:rPr lang="fa-IR" dirty="0"/>
              <a:t> ها است. </a:t>
            </a:r>
          </a:p>
          <a:p>
            <a:pPr lvl="1"/>
            <a:r>
              <a:rPr lang="fa-IR" dirty="0"/>
              <a:t> یک </a:t>
            </a:r>
            <a:r>
              <a:rPr lang="en-US" dirty="0"/>
              <a:t>effect</a:t>
            </a:r>
            <a:r>
              <a:rPr lang="fa-IR" dirty="0"/>
              <a:t> رفتاری(فعالیت یا عمل ) است که وقتی یک رخداد اتفاق می افتد، رخ می دهد. </a:t>
            </a:r>
          </a:p>
          <a:p>
            <a:pPr lvl="1"/>
            <a:r>
              <a:rPr lang="fa-IR" dirty="0"/>
              <a:t>بنابراین هنگامی که یک رخداد </a:t>
            </a:r>
            <a:r>
              <a:rPr lang="en-US" dirty="0"/>
              <a:t>transition</a:t>
            </a:r>
            <a:r>
              <a:rPr lang="fa-IR" dirty="0"/>
              <a:t> اتفاق می افتد، </a:t>
            </a:r>
            <a:r>
              <a:rPr lang="en-US" dirty="0"/>
              <a:t>transition</a:t>
            </a:r>
            <a:r>
              <a:rPr lang="fa-IR" dirty="0"/>
              <a:t> اجرا شده و </a:t>
            </a:r>
            <a:r>
              <a:rPr lang="en-US" dirty="0"/>
              <a:t>effect</a:t>
            </a:r>
            <a:r>
              <a:rPr lang="fa-IR" dirty="0"/>
              <a:t> هم اتفاق می افتد.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State Machine Diagrams (cont.)</a:t>
            </a:r>
          </a:p>
        </p:txBody>
      </p:sp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State Machine Diagrams (cont.)</a:t>
            </a: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357188" y="1658832"/>
            <a:ext cx="7786687" cy="4611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State Machine Diagrams (cont.)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/>
              <a:t>ترتیب ارزیابی در حالت شرطی مهم است. </a:t>
            </a:r>
          </a:p>
          <a:p>
            <a:r>
              <a:rPr lang="fa-IR" dirty="0"/>
              <a:t>حالت </a:t>
            </a:r>
            <a:r>
              <a:rPr lang="en-US" dirty="0"/>
              <a:t>S</a:t>
            </a:r>
            <a:r>
              <a:rPr lang="fa-IR" dirty="0"/>
              <a:t> با گذار </a:t>
            </a:r>
            <a:r>
              <a:rPr lang="en-US" dirty="0"/>
              <a:t>T</a:t>
            </a:r>
            <a:r>
              <a:rPr lang="fa-IR" dirty="0"/>
              <a:t> روی رخداد </a:t>
            </a:r>
            <a:r>
              <a:rPr lang="en-US" dirty="0"/>
              <a:t>E</a:t>
            </a:r>
            <a:r>
              <a:rPr lang="fa-IR" dirty="0"/>
              <a:t> با شرط </a:t>
            </a:r>
            <a:r>
              <a:rPr lang="en-US" dirty="0"/>
              <a:t>C</a:t>
            </a:r>
            <a:r>
              <a:rPr lang="fa-IR" dirty="0"/>
              <a:t> و </a:t>
            </a:r>
            <a:r>
              <a:rPr lang="en-US" dirty="0"/>
              <a:t>effect</a:t>
            </a:r>
            <a:r>
              <a:rPr lang="fa-IR" dirty="0"/>
              <a:t>، </a:t>
            </a:r>
            <a:r>
              <a:rPr lang="en-US" dirty="0"/>
              <a:t>A</a:t>
            </a:r>
            <a:r>
              <a:rPr lang="fa-IR" dirty="0"/>
              <a:t> مفروض است. ترتیب زیر اعمال می شود: </a:t>
            </a:r>
          </a:p>
          <a:p>
            <a:pPr marL="925830" lvl="1" indent="-514350">
              <a:buFont typeface="+mj-lt"/>
              <a:buAutoNum type="arabicPeriod"/>
            </a:pPr>
            <a:r>
              <a:rPr lang="fa-IR" dirty="0"/>
              <a:t>رخداد </a:t>
            </a:r>
            <a:r>
              <a:rPr lang="en-US" dirty="0"/>
              <a:t>E</a:t>
            </a:r>
            <a:r>
              <a:rPr lang="fa-IR" dirty="0"/>
              <a:t> اتفاق می افتد.</a:t>
            </a:r>
          </a:p>
          <a:p>
            <a:pPr marL="925830" lvl="1" indent="-514350">
              <a:buFont typeface="+mj-lt"/>
              <a:buAutoNum type="arabicPeriod"/>
            </a:pPr>
            <a:r>
              <a:rPr lang="fa-IR" dirty="0"/>
              <a:t>شرط </a:t>
            </a:r>
            <a:r>
              <a:rPr lang="en-US" dirty="0"/>
              <a:t>C</a:t>
            </a:r>
            <a:r>
              <a:rPr lang="fa-IR" dirty="0"/>
              <a:t> ارزیابی می شود.</a:t>
            </a:r>
          </a:p>
          <a:p>
            <a:pPr marL="925830" lvl="1" indent="-514350">
              <a:buFont typeface="+mj-lt"/>
              <a:buAutoNum type="arabicPeriod"/>
            </a:pPr>
            <a:r>
              <a:rPr lang="fa-IR" dirty="0"/>
              <a:t>اگر </a:t>
            </a:r>
            <a:r>
              <a:rPr lang="en-US" dirty="0"/>
              <a:t>C</a:t>
            </a:r>
            <a:r>
              <a:rPr lang="fa-IR" dirty="0"/>
              <a:t> درست باشد، </a:t>
            </a:r>
            <a:r>
              <a:rPr lang="en-US" dirty="0"/>
              <a:t>transition</a:t>
            </a:r>
            <a:r>
              <a:rPr lang="fa-IR" dirty="0"/>
              <a:t>، </a:t>
            </a:r>
            <a:r>
              <a:rPr lang="en-US" dirty="0"/>
              <a:t>T</a:t>
            </a:r>
            <a:r>
              <a:rPr lang="fa-IR" dirty="0"/>
              <a:t> راه اندازی می شود و </a:t>
            </a:r>
            <a:r>
              <a:rPr lang="en-US" dirty="0"/>
              <a:t>effect</a:t>
            </a:r>
            <a:r>
              <a:rPr lang="fa-IR" dirty="0"/>
              <a:t>، </a:t>
            </a:r>
            <a:r>
              <a:rPr lang="en-US" dirty="0"/>
              <a:t>A</a:t>
            </a:r>
            <a:r>
              <a:rPr lang="fa-IR" dirty="0"/>
              <a:t> احضار می گردد. </a:t>
            </a:r>
          </a:p>
          <a:p>
            <a:pPr marL="925830" lvl="1" indent="-514350">
              <a:buNone/>
            </a:pPr>
            <a:r>
              <a:rPr lang="fa-IR" dirty="0"/>
              <a:t>به این معنی که اگر یک شرط به درستی ارزیابی نشود، حالت </a:t>
            </a:r>
            <a:r>
              <a:rPr lang="en-US" dirty="0"/>
              <a:t>transition</a:t>
            </a:r>
            <a:r>
              <a:rPr lang="fa-IR" dirty="0"/>
              <a:t> ممکن است راه اندازی نشود تا زمانیکه رخداد دوباره اتفاق افتد و شرط دوباره ارزیابی شود. </a:t>
            </a:r>
          </a:p>
          <a:p>
            <a:endParaRPr lang="en-US" dirty="0"/>
          </a:p>
        </p:txBody>
      </p:sp>
    </p:spTree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State Machine Diagrams (cont.)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sz="2800" dirty="0"/>
              <a:t>در سیستم های پیچیده، دیاگرام های ماشین حالت، می توانند بسیار بزرگ باشند. </a:t>
            </a:r>
          </a:p>
          <a:p>
            <a:r>
              <a:rPr lang="fa-IR" sz="2800" dirty="0"/>
              <a:t>امکان استفاده از حالت های تو در تو وجود دارد. </a:t>
            </a:r>
          </a:p>
          <a:p>
            <a:r>
              <a:rPr lang="fa-IR" sz="2800" dirty="0"/>
              <a:t>در این حالت، دیاگرام ماشین حالت به صورت عمقی طراحی می شود. </a:t>
            </a:r>
          </a:p>
          <a:p>
            <a:endParaRPr lang="en-US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3929066"/>
            <a:ext cx="7620000" cy="26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State Machine Diagrams (cont.)</a:t>
            </a: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357188" y="1671827"/>
            <a:ext cx="7786687" cy="4585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1" y="122873"/>
            <a:ext cx="7715304" cy="569823"/>
          </a:xfrm>
        </p:spPr>
        <p:txBody>
          <a:bodyPr>
            <a:normAutofit fontScale="90000"/>
          </a:bodyPr>
          <a:lstStyle/>
          <a:p>
            <a:r>
              <a:rPr lang="fa-IR" dirty="0"/>
              <a:t>شناسایی </a:t>
            </a:r>
            <a:r>
              <a:rPr lang="en-US" dirty="0"/>
              <a:t>use case</a:t>
            </a:r>
            <a:r>
              <a:rPr lang="fa-IR" dirty="0"/>
              <a:t>ها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620688"/>
            <a:ext cx="8175282" cy="5737270"/>
          </a:xfrm>
        </p:spPr>
        <p:txBody>
          <a:bodyPr>
            <a:normAutofit lnSpcReduction="10000"/>
          </a:bodyPr>
          <a:lstStyle/>
          <a:p>
            <a:pPr marL="0" marR="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ar-SA" sz="135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موارد استفاده</a:t>
            </a:r>
            <a:r>
              <a:rPr lang="en-US" sz="135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(Use Cases):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ar-SA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جستجو و نمایش محصولات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: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ar-SA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توضیح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: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ar-SA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مشتری از طریق موتور جستجو و فیلترهای پیشرفته، محصولات مورد نظر خود را جستجو می‌کند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ar-SA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نقش هوش مصنوعی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: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ar-SA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ارائه پیشنهادات اولیه بر اساس سابقه جستجو و خرید مشتری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ar-SA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پیشنهاد محصولات شخصی‌سازی‌شده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: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ar-SA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توضیح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: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ar-SA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پس از ثبت‌نام یا ورود به سیستم، مشتری براساس تاریخچه فعالیت‌هایش، پیشنهادات ویژه دریافت می‌کند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ar-SA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نقش هوش مصنوعی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: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ar-SA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تحلیل داده‌های رفتاری مشتریان و استفاده از الگوریتم‌های یادگیری ماشین برای پیشنهاد محصولات مطابق با سلایق فردی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ar-SA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خرید و پرداخت آنلاین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: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ar-SA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توضیح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: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ar-SA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مشتری محصولات مورد نظر خود را به سبد خرید اضافه کرده و از طریق سیستم پرداخت، تراکنش را نهایی می‌کند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ar-SA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نقش سیستم پرداخت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: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ar-SA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تأمین امنیت تراکنش‌ها و پردازش پرداخت‌ها به صورت آنلاین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ar-SA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مدیریت سفارشات و پیگیری وضعیت سفارش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: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ar-SA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توضیح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: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ar-SA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مشتری پس از خرید قادر به پیگیری وضعیت سفارش است؛ از ثبت سفارش تا تحویل نهایی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ar-SA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نقش مدیر فروشگاه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: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ar-SA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نظارت بر روند پردازش سفارش‌ها و هماهنگی با بخش‌های مختلف جهت تحویل به موقع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ar-SA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مدیریت موجودی و انبارداری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: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ar-SA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توضیح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: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ar-SA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سیستم به‌صورت خودکار موجودی کالاها را به‌روزرسانی کرده و در صورت کاهش موجودی، هشدارهای لازم را به مدیر فروشگاه ارسال می‌کند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ar-SA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نقش سیستم مدیریت موجودی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: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ar-SA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کاهش خطاهای انسانی و بهبود روند سفارش‌دهی مجدد کالاها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ar-SA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مدیریت نظرات و بازخورد مشتری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: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ar-SA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توضیح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: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ar-SA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مشتریان پس از خرید می‌توانند نظرات و امتیازات خود را ثبت کنند که به بهبود کیفیت محصولات و خدمات کمک می‌کند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ar-SA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نقش هوش مصنوعی</a:t>
            </a:r>
            <a:r>
              <a:rPr lang="en-US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: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ar-SA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تحلیل بازخوردها برای شناسایی نقاط قوت و ضعف و ارائه گزارش‌های تحلیلی به مدیر فروشگاه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C0DF7-1FB1-4AC0-ADAB-23140F312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70D5D-C23D-41C9-B035-B2CF9F42F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D4BB1D-36EB-4276-AAD8-1F463AB25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8434"/>
            <a:ext cx="8786842" cy="52286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3BF1D4-10A4-4A5E-B333-A824AF2857EE}"/>
              </a:ext>
            </a:extLst>
          </p:cNvPr>
          <p:cNvSpPr txBox="1"/>
          <p:nvPr/>
        </p:nvSpPr>
        <p:spPr>
          <a:xfrm>
            <a:off x="257194" y="598862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https://editor.plantuml.com/</a:t>
            </a:r>
          </a:p>
        </p:txBody>
      </p:sp>
    </p:spTree>
    <p:extLst>
      <p:ext uri="{BB962C8B-B14F-4D97-AF65-F5344CB8AC3E}">
        <p14:creationId xmlns:p14="http://schemas.microsoft.com/office/powerpoint/2010/main" val="63102668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شناسایی </a:t>
            </a:r>
            <a:r>
              <a:rPr lang="en-US" dirty="0"/>
              <a:t>use case</a:t>
            </a:r>
            <a:r>
              <a:rPr lang="fa-IR" dirty="0"/>
              <a:t>ها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dirty="0"/>
              <a:t>بهترین راه برای شناسایی </a:t>
            </a:r>
            <a:r>
              <a:rPr lang="en-US" dirty="0"/>
              <a:t>use case</a:t>
            </a:r>
            <a:r>
              <a:rPr lang="fa-IR" dirty="0"/>
              <a:t>ها شروع با لیستی از </a:t>
            </a:r>
            <a:r>
              <a:rPr lang="en-US" dirty="0"/>
              <a:t>Actor</a:t>
            </a:r>
            <a:r>
              <a:rPr lang="fa-IR" dirty="0"/>
              <a:t>ها است و سپس بررسی اینکه چگونه هر </a:t>
            </a:r>
            <a:r>
              <a:rPr lang="en-US" dirty="0"/>
              <a:t>Actor</a:t>
            </a:r>
            <a:r>
              <a:rPr lang="fa-IR" dirty="0"/>
              <a:t> از سیستم استفاده می کند.</a:t>
            </a:r>
          </a:p>
          <a:p>
            <a:r>
              <a:rPr lang="fa-IR" dirty="0"/>
              <a:t>هر </a:t>
            </a:r>
            <a:r>
              <a:rPr lang="en-US" dirty="0"/>
              <a:t>use case</a:t>
            </a:r>
            <a:r>
              <a:rPr lang="fa-IR" dirty="0"/>
              <a:t> با یک عبارت </a:t>
            </a:r>
            <a:r>
              <a:rPr lang="fa-IR" u="sng" dirty="0"/>
              <a:t>فعل</a:t>
            </a:r>
            <a:r>
              <a:rPr lang="en-US" dirty="0"/>
              <a:t> </a:t>
            </a:r>
            <a:r>
              <a:rPr lang="fa-IR" dirty="0"/>
              <a:t>ی مشخص می شود. </a:t>
            </a:r>
          </a:p>
          <a:p>
            <a:r>
              <a:rPr lang="fa-IR" dirty="0"/>
              <a:t>شناسایی </a:t>
            </a:r>
            <a:r>
              <a:rPr lang="en-US" dirty="0"/>
              <a:t>use case</a:t>
            </a:r>
            <a:r>
              <a:rPr lang="fa-IR" dirty="0"/>
              <a:t>ها گاهی منجر به پیداکردن </a:t>
            </a:r>
            <a:r>
              <a:rPr lang="en-US" dirty="0"/>
              <a:t>Actor</a:t>
            </a:r>
            <a:r>
              <a:rPr lang="fa-IR" dirty="0"/>
              <a:t>های جدید می شود.</a:t>
            </a:r>
          </a:p>
          <a:p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109032913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شناسایی </a:t>
            </a:r>
            <a:r>
              <a:rPr lang="en-US" dirty="0"/>
              <a:t>use case</a:t>
            </a:r>
            <a:r>
              <a:rPr lang="fa-IR" dirty="0"/>
              <a:t>ها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dirty="0"/>
              <a:t>سوالاتی که در شناسایی </a:t>
            </a:r>
            <a:r>
              <a:rPr lang="en-US" dirty="0"/>
              <a:t>use case</a:t>
            </a:r>
            <a:r>
              <a:rPr lang="fa-IR" dirty="0"/>
              <a:t>ها به ما کمک می کنند :</a:t>
            </a:r>
          </a:p>
          <a:p>
            <a:pPr lvl="1"/>
            <a:r>
              <a:rPr lang="fa-IR" dirty="0"/>
              <a:t>چه عملکردی یک </a:t>
            </a:r>
            <a:r>
              <a:rPr lang="en-US" dirty="0"/>
              <a:t>Actor</a:t>
            </a:r>
            <a:r>
              <a:rPr lang="fa-IR" dirty="0"/>
              <a:t> از سیستم انتظار دارد؟</a:t>
            </a:r>
          </a:p>
          <a:p>
            <a:pPr lvl="1"/>
            <a:r>
              <a:rPr lang="fa-IR" dirty="0"/>
              <a:t>آیا سیستم اطلاعات را ذخیره و بازیابی می کند؟اگر اینچنین است کدام </a:t>
            </a:r>
            <a:r>
              <a:rPr lang="en-US" dirty="0"/>
              <a:t>Actor</a:t>
            </a:r>
            <a:r>
              <a:rPr lang="fa-IR" dirty="0"/>
              <a:t>ها این عملیات را انجام می دهند؟</a:t>
            </a:r>
          </a:p>
          <a:p>
            <a:pPr lvl="1"/>
            <a:r>
              <a:rPr lang="fa-IR" dirty="0"/>
              <a:t>هنگامی که حالت سیستم تغییر می کند چه چیزی اتفاق می افتد ؟ ( برای مثال شروع و پایان سیستم) آیا هیچ </a:t>
            </a:r>
            <a:r>
              <a:rPr lang="en-US" dirty="0"/>
              <a:t>Actor</a:t>
            </a:r>
            <a:r>
              <a:rPr lang="fa-IR" dirty="0"/>
              <a:t> ی نقش دارد؟</a:t>
            </a:r>
          </a:p>
          <a:p>
            <a:pPr lvl="1"/>
            <a:r>
              <a:rPr lang="fa-IR" dirty="0"/>
              <a:t>آیا رخدادهای خارجی هم روی سیستم تاثیر می گذارند؟ </a:t>
            </a:r>
          </a:p>
          <a:p>
            <a:pPr lvl="1"/>
            <a:r>
              <a:rPr lang="fa-IR" dirty="0"/>
              <a:t>آیا سیستم با سیستم خارجی دیگری در تعامل است؟</a:t>
            </a:r>
          </a:p>
          <a:p>
            <a:pPr lvl="1"/>
            <a:r>
              <a:rPr lang="fa-IR" dirty="0"/>
              <a:t>آیا سیستم گزارشی تهیه می</a:t>
            </a:r>
            <a:r>
              <a:rPr lang="en-US" dirty="0"/>
              <a:t> </a:t>
            </a:r>
            <a:r>
              <a:rPr lang="fa-IR" dirty="0"/>
              <a:t>کند؟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 diagram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118" y="1524000"/>
            <a:ext cx="6706964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2843808" y="1988840"/>
            <a:ext cx="1670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سیستم</a:t>
            </a:r>
            <a:r>
              <a:rPr lang="en-US" dirty="0"/>
              <a:t> </a:t>
            </a:r>
            <a:r>
              <a:rPr lang="en-US" dirty="0" err="1"/>
              <a:t>سفارش</a:t>
            </a:r>
            <a:r>
              <a:rPr lang="en-US" dirty="0"/>
              <a:t> </a:t>
            </a:r>
            <a:r>
              <a:rPr lang="en-US" dirty="0" err="1"/>
              <a:t>پستی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مشخصه </a:t>
            </a:r>
            <a:r>
              <a:rPr lang="en-US" dirty="0"/>
              <a:t>use case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a-IR" dirty="0"/>
              <a:t>نام </a:t>
            </a:r>
            <a:r>
              <a:rPr lang="en-US" dirty="0"/>
              <a:t>use case</a:t>
            </a:r>
            <a:r>
              <a:rPr lang="fa-IR" dirty="0"/>
              <a:t>: عبارت فعلی توصیفی و کوتاه</a:t>
            </a:r>
            <a:endParaRPr lang="en-US" dirty="0"/>
          </a:p>
          <a:p>
            <a:r>
              <a:rPr lang="fa-IR" dirty="0"/>
              <a:t>شناسه </a:t>
            </a:r>
            <a:r>
              <a:rPr lang="en-US" dirty="0"/>
              <a:t>use case</a:t>
            </a:r>
            <a:endParaRPr lang="fa-IR" dirty="0"/>
          </a:p>
          <a:p>
            <a:r>
              <a:rPr lang="fa-IR" dirty="0"/>
              <a:t>توصیف اجمالی: یک پارگراف که مشخص کننده هدف </a:t>
            </a:r>
            <a:r>
              <a:rPr lang="en-US" dirty="0"/>
              <a:t>use case</a:t>
            </a:r>
            <a:r>
              <a:rPr lang="fa-IR" dirty="0"/>
              <a:t> است.</a:t>
            </a:r>
          </a:p>
          <a:p>
            <a:r>
              <a:rPr lang="en-US" dirty="0"/>
              <a:t>Actor</a:t>
            </a:r>
            <a:r>
              <a:rPr lang="fa-IR" dirty="0"/>
              <a:t>هایی که در </a:t>
            </a:r>
            <a:r>
              <a:rPr lang="en-US" dirty="0"/>
              <a:t>use case</a:t>
            </a:r>
            <a:r>
              <a:rPr lang="fa-IR" dirty="0"/>
              <a:t> هستند:</a:t>
            </a:r>
          </a:p>
          <a:p>
            <a:pPr lvl="1"/>
            <a:r>
              <a:rPr lang="en-US" dirty="0"/>
              <a:t>Primary actors</a:t>
            </a:r>
            <a:r>
              <a:rPr lang="fa-IR" dirty="0"/>
              <a:t>: </a:t>
            </a:r>
            <a:r>
              <a:rPr lang="en-US" dirty="0"/>
              <a:t>actor</a:t>
            </a:r>
            <a:r>
              <a:rPr lang="fa-IR" dirty="0"/>
              <a:t>ی که </a:t>
            </a:r>
            <a:r>
              <a:rPr lang="en-US" dirty="0"/>
              <a:t>use case</a:t>
            </a:r>
            <a:r>
              <a:rPr lang="fa-IR" dirty="0"/>
              <a:t> را راه اندازی می کند. </a:t>
            </a:r>
          </a:p>
          <a:p>
            <a:pPr lvl="1"/>
            <a:r>
              <a:rPr lang="en-US" dirty="0"/>
              <a:t>Secondary actors</a:t>
            </a:r>
            <a:r>
              <a:rPr lang="fa-IR" dirty="0"/>
              <a:t>: بعد از اینکه </a:t>
            </a:r>
            <a:r>
              <a:rPr lang="en-US" dirty="0"/>
              <a:t>use case </a:t>
            </a:r>
            <a:r>
              <a:rPr lang="fa-IR" dirty="0"/>
              <a:t> شروع به کار کرد با آن در تعامل است.</a:t>
            </a:r>
          </a:p>
          <a:p>
            <a:r>
              <a:rPr lang="fa-IR" dirty="0"/>
              <a:t>پیش شرط ها : چیزهایی که باید قبل از اینکه </a:t>
            </a:r>
            <a:r>
              <a:rPr lang="en-US" dirty="0"/>
              <a:t>use case</a:t>
            </a:r>
            <a:r>
              <a:rPr lang="fa-IR" dirty="0"/>
              <a:t> اجرا شود برقرار باشند – آنها محدودیت های روی حالت سیستم هستند.</a:t>
            </a:r>
          </a:p>
          <a:p>
            <a:r>
              <a:rPr lang="fa-IR" dirty="0"/>
              <a:t>روند اصلی : مراحل </a:t>
            </a:r>
            <a:r>
              <a:rPr lang="en-US" dirty="0"/>
              <a:t>use case</a:t>
            </a:r>
          </a:p>
          <a:p>
            <a:r>
              <a:rPr lang="fa-IR" dirty="0"/>
              <a:t>پس شرط ها: چیزهایی که باید در پایان </a:t>
            </a:r>
            <a:r>
              <a:rPr lang="en-US" dirty="0"/>
              <a:t>use case</a:t>
            </a:r>
            <a:r>
              <a:rPr lang="fa-IR" dirty="0"/>
              <a:t> درست باشند. </a:t>
            </a:r>
          </a:p>
          <a:p>
            <a:r>
              <a:rPr lang="fa-IR" dirty="0"/>
              <a:t>روند جایگزین : لیست جایزگزین ها برای روند اصلی 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مشخصه </a:t>
            </a:r>
            <a:r>
              <a:rPr lang="en-US" dirty="0"/>
              <a:t>use case</a:t>
            </a:r>
            <a:r>
              <a:rPr lang="fa-IR" dirty="0"/>
              <a:t> : مثال</a:t>
            </a:r>
          </a:p>
        </p:txBody>
      </p:sp>
      <p:pic>
        <p:nvPicPr>
          <p:cNvPr id="1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859631" y="1688306"/>
            <a:ext cx="6781800" cy="45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مشخصه </a:t>
            </a:r>
            <a:r>
              <a:rPr lang="en-US" dirty="0"/>
              <a:t>use case</a:t>
            </a:r>
            <a:r>
              <a:rPr lang="fa-IR" dirty="0"/>
              <a:t> : مثال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9369" y="1582532"/>
            <a:ext cx="7175431" cy="4991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</a:t>
            </a:r>
            <a:r>
              <a:rPr lang="fa-IR" dirty="0"/>
              <a:t> : جریان ها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910" y="1571612"/>
            <a:ext cx="7786742" cy="4929222"/>
          </a:xfrm>
        </p:spPr>
        <p:txBody>
          <a:bodyPr>
            <a:normAutofit fontScale="92500" lnSpcReduction="10000"/>
          </a:bodyPr>
          <a:lstStyle/>
          <a:p>
            <a:r>
              <a:rPr lang="fa-IR" sz="3200" dirty="0"/>
              <a:t>مراحل در </a:t>
            </a:r>
            <a:r>
              <a:rPr lang="en-US" sz="3200" dirty="0"/>
              <a:t>use case</a:t>
            </a:r>
            <a:r>
              <a:rPr lang="fa-IR" sz="3200" dirty="0"/>
              <a:t> به صورت جریانی از رخدادها لیست می شود</a:t>
            </a:r>
          </a:p>
          <a:p>
            <a:r>
              <a:rPr lang="fa-IR" sz="3200" dirty="0"/>
              <a:t>هر </a:t>
            </a:r>
            <a:r>
              <a:rPr lang="en-US" sz="3200" dirty="0"/>
              <a:t>use case</a:t>
            </a:r>
            <a:r>
              <a:rPr lang="fa-IR" sz="3200" dirty="0"/>
              <a:t> یک روند اصلی </a:t>
            </a:r>
            <a:r>
              <a:rPr lang="en-US" sz="3200" dirty="0"/>
              <a:t>(main flow)</a:t>
            </a:r>
            <a:r>
              <a:rPr lang="fa-IR" sz="3200" dirty="0"/>
              <a:t> دارد، که مراحل یک </a:t>
            </a:r>
            <a:r>
              <a:rPr lang="en-US" sz="3200" dirty="0"/>
              <a:t>use case</a:t>
            </a:r>
            <a:r>
              <a:rPr lang="fa-IR" sz="3200" dirty="0"/>
              <a:t> را وقتی همه چیز همانطورکه انتظار داریم اتفاق می افتد و هیچ خطا، وقفه یا مشکلی وجود ندارد، نشان می دهد.</a:t>
            </a:r>
          </a:p>
          <a:p>
            <a:r>
              <a:rPr lang="fa-IR" sz="3200" dirty="0"/>
              <a:t>روند فرعی </a:t>
            </a:r>
            <a:r>
              <a:rPr lang="en-US" sz="3200" dirty="0"/>
              <a:t>(alternative flow)</a:t>
            </a:r>
            <a:r>
              <a:rPr lang="fa-IR" sz="3200" dirty="0"/>
              <a:t>: انحراف ها از جریان اصلی که منجر به خطا، شاخه های دیگر یا وقفه در روند اصلی می شوند.</a:t>
            </a:r>
          </a:p>
          <a:p>
            <a:r>
              <a:rPr lang="fa-IR" sz="3200" dirty="0"/>
              <a:t>روند اصلی همیشه با یک عامل اصلی (</a:t>
            </a:r>
            <a:r>
              <a:rPr lang="en-US" sz="3200" dirty="0"/>
              <a:t>primary actor</a:t>
            </a:r>
            <a:r>
              <a:rPr lang="fa-IR" sz="3200" dirty="0"/>
              <a:t>) اتفاق می افتد  </a:t>
            </a:r>
            <a:endParaRPr lang="en-US" sz="3200"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/>
              <a:t>زبان مدل سازی یکپارچه</a:t>
            </a:r>
            <a:br>
              <a:rPr lang="en-US" dirty="0"/>
            </a:br>
            <a:r>
              <a:rPr lang="fa-IR" dirty="0"/>
              <a:t> </a:t>
            </a:r>
            <a:r>
              <a:rPr lang="en-US" dirty="0"/>
              <a:t>(UML- Unified Modeling Language)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UML</a:t>
            </a:r>
            <a:r>
              <a:rPr lang="fa-IR" dirty="0"/>
              <a:t> یک زبان گرافیکی است که اهداف آن :</a:t>
            </a:r>
          </a:p>
          <a:p>
            <a:pPr lvl="1"/>
            <a:r>
              <a:rPr lang="en-US" dirty="0"/>
              <a:t> </a:t>
            </a:r>
            <a:r>
              <a:rPr lang="fa-IR" dirty="0"/>
              <a:t>مشخص کردن </a:t>
            </a:r>
            <a:r>
              <a:rPr lang="en-US" dirty="0"/>
              <a:t>(specifying)</a:t>
            </a:r>
          </a:p>
          <a:p>
            <a:pPr lvl="1"/>
            <a:r>
              <a:rPr lang="fa-IR" dirty="0"/>
              <a:t>ساختن </a:t>
            </a:r>
            <a:r>
              <a:rPr lang="en-US" dirty="0"/>
              <a:t>(constructing)</a:t>
            </a:r>
          </a:p>
          <a:p>
            <a:pPr lvl="1"/>
            <a:r>
              <a:rPr lang="fa-IR" dirty="0"/>
              <a:t>مصور سازی </a:t>
            </a:r>
            <a:r>
              <a:rPr lang="en-US" dirty="0"/>
              <a:t>(visualizing)</a:t>
            </a:r>
            <a:endParaRPr lang="fa-IR" dirty="0"/>
          </a:p>
          <a:p>
            <a:pPr lvl="1"/>
            <a:r>
              <a:rPr lang="fa-IR" dirty="0"/>
              <a:t>مستند سازی </a:t>
            </a:r>
            <a:r>
              <a:rPr lang="en-US" dirty="0"/>
              <a:t>(documenting)</a:t>
            </a:r>
            <a:endParaRPr lang="fa-IR" dirty="0"/>
          </a:p>
          <a:p>
            <a:pPr lvl="1">
              <a:buNone/>
            </a:pPr>
            <a:r>
              <a:rPr lang="fa-IR" dirty="0"/>
              <a:t>    اجزای یک سیستم نرم افزاری است.</a:t>
            </a:r>
          </a:p>
          <a:p>
            <a:r>
              <a:rPr lang="en-US" dirty="0"/>
              <a:t>UML</a:t>
            </a:r>
            <a:r>
              <a:rPr lang="fa-IR" dirty="0"/>
              <a:t> استانداری تحت حمایت گروه مدیریت شی </a:t>
            </a:r>
            <a:r>
              <a:rPr lang="en-US" dirty="0"/>
              <a:t>(Object Management Group – OMG)</a:t>
            </a:r>
            <a:r>
              <a:rPr lang="fa-IR" dirty="0"/>
              <a:t>است </a:t>
            </a:r>
            <a:endParaRPr lang="en-US" dirty="0"/>
          </a:p>
          <a:p>
            <a:r>
              <a:rPr lang="en-US" dirty="0"/>
              <a:t>UML</a:t>
            </a:r>
            <a:r>
              <a:rPr lang="fa-IR" dirty="0"/>
              <a:t> بهترین ابزار برای مدل سازی شی گرا است.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</a:t>
            </a:r>
            <a:r>
              <a:rPr lang="fa-IR" dirty="0"/>
              <a:t> : جریان های فرعی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dirty="0"/>
              <a:t>معمولاً به روند اصلی برنمی گردنند زیرا اغلب به خطاها و استثناهای روند اصلی رسیدگی کرده و پس شرط های متفاوتی دارند.</a:t>
            </a:r>
          </a:p>
          <a:p>
            <a:r>
              <a:rPr lang="fa-IR" dirty="0"/>
              <a:t>بهتر است به طور جداگانه مستند شوند.</a:t>
            </a:r>
          </a:p>
          <a:p>
            <a:r>
              <a:rPr lang="fa-IR" dirty="0"/>
              <a:t>ممکن است به سه حالت متخلف باشند :</a:t>
            </a:r>
          </a:p>
          <a:p>
            <a:pPr lvl="1"/>
            <a:r>
              <a:rPr lang="fa-IR" dirty="0"/>
              <a:t>بجای روند اصلی : توسط </a:t>
            </a:r>
            <a:r>
              <a:rPr lang="en-US" dirty="0"/>
              <a:t>Actor</a:t>
            </a:r>
            <a:r>
              <a:rPr lang="fa-IR" dirty="0"/>
              <a:t> اصلی صدازده شده و جایگزین </a:t>
            </a:r>
            <a:r>
              <a:rPr lang="en-US" dirty="0"/>
              <a:t>use case</a:t>
            </a:r>
            <a:r>
              <a:rPr lang="fa-IR" dirty="0"/>
              <a:t> می شوند. </a:t>
            </a:r>
          </a:p>
          <a:p>
            <a:pPr lvl="1"/>
            <a:r>
              <a:rPr lang="fa-IR" dirty="0"/>
              <a:t>بعد از یک مرحله خاص در روند اصلی اتفاق می افتد </a:t>
            </a:r>
          </a:p>
          <a:p>
            <a:pPr lvl="1"/>
            <a:r>
              <a:rPr lang="fa-IR" dirty="0"/>
              <a:t>در هر زمانی در روند اصلی اتفاق می افتد.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</a:t>
            </a:r>
            <a:r>
              <a:rPr lang="fa-IR" dirty="0"/>
              <a:t> : مثال جریان های فرعی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917977"/>
            <a:ext cx="8229600" cy="4338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</a:t>
            </a:r>
            <a:r>
              <a:rPr lang="fa-IR" dirty="0"/>
              <a:t> : پیداکردن جریان های فرعی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dirty="0"/>
              <a:t>جریان های فرعی را با بررسی جریان اصلی پیدا کنید. در هر مرحله در جریان اصلی موارد زیر را جستجو کنید:</a:t>
            </a:r>
          </a:p>
          <a:p>
            <a:pPr lvl="1"/>
            <a:r>
              <a:rPr lang="fa-IR" dirty="0"/>
              <a:t>انتخاب های ممکن برای روند اصلی </a:t>
            </a:r>
          </a:p>
          <a:p>
            <a:pPr lvl="1"/>
            <a:r>
              <a:rPr lang="fa-IR" dirty="0"/>
              <a:t>خطاهایی که ممکن است در روند اصلی اتفاق افتد.</a:t>
            </a:r>
          </a:p>
          <a:p>
            <a:pPr lvl="1"/>
            <a:r>
              <a:rPr lang="fa-IR" dirty="0"/>
              <a:t>وقفه هایی که ممکن است در یک نقطه خاص اتفاق افتد.</a:t>
            </a:r>
          </a:p>
          <a:p>
            <a:pPr lvl="1"/>
            <a:r>
              <a:rPr lang="fa-IR" dirty="0"/>
              <a:t>وقفه هایی که ممکن است هر لحظه اتفاق افتد.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</a:t>
            </a:r>
            <a:r>
              <a:rPr lang="fa-IR" dirty="0"/>
              <a:t> : مثال جریان های فرعی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907" y="1571612"/>
            <a:ext cx="8778186" cy="4627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1571612"/>
            <a:ext cx="7887250" cy="4953732"/>
          </a:xfrm>
        </p:spPr>
        <p:txBody>
          <a:bodyPr>
            <a:normAutofit fontScale="92500" lnSpcReduction="10000"/>
          </a:bodyPr>
          <a:lstStyle/>
          <a:p>
            <a:r>
              <a:rPr lang="fa-IR" dirty="0"/>
              <a:t> </a:t>
            </a:r>
            <a:r>
              <a:rPr lang="en-US" dirty="0"/>
              <a:t>actor generalization</a:t>
            </a:r>
            <a:r>
              <a:rPr lang="fa-IR" dirty="0"/>
              <a:t>: رابطه بین یک </a:t>
            </a:r>
            <a:r>
              <a:rPr lang="en-US" dirty="0"/>
              <a:t>Actor </a:t>
            </a:r>
            <a:r>
              <a:rPr lang="fa-IR" dirty="0"/>
              <a:t> کلی و یک </a:t>
            </a:r>
            <a:r>
              <a:rPr lang="en-US" dirty="0"/>
              <a:t>Actor</a:t>
            </a:r>
            <a:r>
              <a:rPr lang="fa-IR" dirty="0"/>
              <a:t> جزئی</a:t>
            </a:r>
          </a:p>
          <a:p>
            <a:r>
              <a:rPr lang="en-US" dirty="0"/>
              <a:t>Use case generalization</a:t>
            </a:r>
            <a:r>
              <a:rPr lang="fa-IR" dirty="0"/>
              <a:t>: رابطه بین یک </a:t>
            </a:r>
            <a:r>
              <a:rPr lang="en-US" dirty="0"/>
              <a:t>use case </a:t>
            </a:r>
            <a:r>
              <a:rPr lang="fa-IR" dirty="0"/>
              <a:t>کلی و یک </a:t>
            </a:r>
            <a:r>
              <a:rPr lang="en-US" dirty="0"/>
              <a:t>use case </a:t>
            </a:r>
            <a:r>
              <a:rPr lang="fa-IR" dirty="0"/>
              <a:t>جزئی – </a:t>
            </a:r>
            <a:r>
              <a:rPr lang="en-US" dirty="0"/>
              <a:t>use-case</a:t>
            </a:r>
            <a:r>
              <a:rPr lang="fa-IR" dirty="0"/>
              <a:t> فرزند رفتار پدر را به ارث می برد.</a:t>
            </a:r>
          </a:p>
          <a:p>
            <a:r>
              <a:rPr lang="en-US" dirty="0"/>
              <a:t>&lt;&lt;include&gt;&gt;</a:t>
            </a:r>
            <a:r>
              <a:rPr lang="fa-IR" dirty="0"/>
              <a:t>  : رابطه بین </a:t>
            </a:r>
            <a:r>
              <a:rPr lang="en-US" dirty="0"/>
              <a:t>use case</a:t>
            </a:r>
            <a:r>
              <a:rPr lang="fa-IR" dirty="0"/>
              <a:t>ها که یک </a:t>
            </a:r>
            <a:r>
              <a:rPr lang="en-US" dirty="0"/>
              <a:t>use case </a:t>
            </a:r>
            <a:r>
              <a:rPr lang="fa-IR" dirty="0"/>
              <a:t> از رفتار </a:t>
            </a:r>
            <a:r>
              <a:rPr lang="en-US" dirty="0"/>
              <a:t>use case</a:t>
            </a:r>
            <a:r>
              <a:rPr lang="fa-IR" dirty="0"/>
              <a:t> دیگر استفاده می کند.</a:t>
            </a:r>
          </a:p>
          <a:p>
            <a:r>
              <a:rPr lang="en-US" dirty="0"/>
              <a:t>&lt;&lt;extend&gt;&gt;</a:t>
            </a:r>
            <a:r>
              <a:rPr lang="fa-IR" dirty="0"/>
              <a:t> : رابطه بین </a:t>
            </a:r>
            <a:r>
              <a:rPr lang="en-US" dirty="0"/>
              <a:t>use case</a:t>
            </a:r>
            <a:r>
              <a:rPr lang="fa-IR" dirty="0"/>
              <a:t>ها که یک </a:t>
            </a:r>
            <a:r>
              <a:rPr lang="en-US" dirty="0"/>
              <a:t>use-case</a:t>
            </a:r>
            <a:r>
              <a:rPr lang="fa-IR" dirty="0"/>
              <a:t> </a:t>
            </a:r>
            <a:r>
              <a:rPr lang="en-US" dirty="0"/>
              <a:t>(base use-case)</a:t>
            </a:r>
            <a:r>
              <a:rPr lang="fa-IR" dirty="0"/>
              <a:t> به طور ضمنی از رفتار </a:t>
            </a:r>
            <a:r>
              <a:rPr lang="en-US" dirty="0"/>
              <a:t>use-case</a:t>
            </a:r>
            <a:r>
              <a:rPr lang="fa-IR" dirty="0"/>
              <a:t> دیگر استفاده می کند. </a:t>
            </a:r>
            <a:r>
              <a:rPr lang="en-US" dirty="0"/>
              <a:t>Base use-case</a:t>
            </a:r>
            <a:r>
              <a:rPr lang="fa-IR" dirty="0"/>
              <a:t> ممکن است مستقل باشد، اما تحت شرایط خاص ممکن است گسترش داده شود.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Actor generalization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786" y="1571612"/>
            <a:ext cx="7786742" cy="1000132"/>
          </a:xfrm>
        </p:spPr>
        <p:txBody>
          <a:bodyPr>
            <a:normAutofit lnSpcReduction="10000"/>
          </a:bodyPr>
          <a:lstStyle/>
          <a:p>
            <a:r>
              <a:rPr lang="fa-IR" sz="3200" dirty="0"/>
              <a:t>اگر دو </a:t>
            </a:r>
            <a:r>
              <a:rPr lang="en-US" sz="3200" dirty="0"/>
              <a:t>Actor</a:t>
            </a:r>
            <a:r>
              <a:rPr lang="fa-IR" sz="3200" dirty="0"/>
              <a:t> با هم از طریق مجموعه یکسانی از </a:t>
            </a:r>
            <a:r>
              <a:rPr lang="en-US" sz="3200" dirty="0"/>
              <a:t>use case</a:t>
            </a:r>
            <a:r>
              <a:rPr lang="fa-IR" sz="3200" dirty="0"/>
              <a:t> ها در ارتباط باشند </a:t>
            </a:r>
            <a:endParaRPr lang="en-US" sz="3200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9000" y="2743200"/>
            <a:ext cx="5562600" cy="3681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200400"/>
            <a:ext cx="3429000" cy="304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generalization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dirty="0"/>
              <a:t>هنگامی استفاده می شود که یک یا چند </a:t>
            </a:r>
            <a:r>
              <a:rPr lang="en-US" dirty="0"/>
              <a:t>use case</a:t>
            </a:r>
            <a:r>
              <a:rPr lang="fa-IR" dirty="0"/>
              <a:t> حالت خاص یک نمونه کلی هستند. </a:t>
            </a:r>
          </a:p>
          <a:p>
            <a:r>
              <a:rPr lang="en-US" dirty="0"/>
              <a:t>Use case</a:t>
            </a:r>
            <a:r>
              <a:rPr lang="fa-IR" dirty="0"/>
              <a:t> های فرزند ممکن است: </a:t>
            </a:r>
          </a:p>
          <a:p>
            <a:pPr lvl="1"/>
            <a:r>
              <a:rPr lang="fa-IR" dirty="0"/>
              <a:t>ویژگی هایی را از </a:t>
            </a:r>
            <a:r>
              <a:rPr lang="en-US" dirty="0"/>
              <a:t>use case</a:t>
            </a:r>
            <a:r>
              <a:rPr lang="fa-IR" dirty="0"/>
              <a:t> پدر به ارث ببرند. </a:t>
            </a:r>
          </a:p>
          <a:p>
            <a:pPr lvl="1"/>
            <a:r>
              <a:rPr lang="fa-IR" dirty="0"/>
              <a:t>ویژگی های جدیدی اضافه کنند</a:t>
            </a:r>
          </a:p>
          <a:p>
            <a:pPr lvl="1"/>
            <a:r>
              <a:rPr lang="fa-IR" dirty="0"/>
              <a:t>ویژگی های ارث برده را تغییر دهند.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مثال </a:t>
            </a:r>
            <a:r>
              <a:rPr lang="en-US" dirty="0"/>
              <a:t>use case generalization</a:t>
            </a:r>
            <a:endParaRPr lang="fa-IR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4733" y="1457349"/>
            <a:ext cx="5703771" cy="5257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2928934"/>
            <a:ext cx="3429000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22902" y="1071546"/>
            <a:ext cx="2906024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48" y="-285776"/>
            <a:ext cx="7715304" cy="1142985"/>
          </a:xfrm>
        </p:spPr>
        <p:txBody>
          <a:bodyPr/>
          <a:lstStyle/>
          <a:p>
            <a:r>
              <a:rPr lang="fa-IR" dirty="0"/>
              <a:t>مثال </a:t>
            </a:r>
            <a:r>
              <a:rPr lang="en-US" dirty="0"/>
              <a:t>use case generalization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a-IR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43306" y="1214422"/>
            <a:ext cx="5334000" cy="451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2590800"/>
            <a:ext cx="5114924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1472" y="357166"/>
            <a:ext cx="1123950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27760"/>
            <a:ext cx="9100672" cy="612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053" y="-243408"/>
            <a:ext cx="7715304" cy="1142985"/>
          </a:xfrm>
        </p:spPr>
        <p:txBody>
          <a:bodyPr/>
          <a:lstStyle/>
          <a:p>
            <a:r>
              <a:rPr lang="fa-IR" dirty="0"/>
              <a:t>مثال </a:t>
            </a:r>
            <a:r>
              <a:rPr lang="en-US" dirty="0"/>
              <a:t>use case diagram</a:t>
            </a:r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sz="4400" dirty="0"/>
              <a:t>مورد کاربرد </a:t>
            </a:r>
            <a:r>
              <a:rPr lang="en-US" sz="4400" dirty="0"/>
              <a:t>(Use-Cases)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500174"/>
            <a:ext cx="7715304" cy="4786346"/>
          </a:xfrm>
        </p:spPr>
        <p:txBody>
          <a:bodyPr>
            <a:normAutofit lnSpcReduction="10000"/>
          </a:bodyPr>
          <a:lstStyle/>
          <a:p>
            <a:r>
              <a:rPr lang="fa-IR" dirty="0"/>
              <a:t>رفتار داینامیک یک سیستم را مدل می کنند. برای موارد زیر به کار می روند:	</a:t>
            </a:r>
          </a:p>
          <a:p>
            <a:pPr lvl="1"/>
            <a:r>
              <a:rPr lang="fa-IR" dirty="0"/>
              <a:t>مدل کردن محتویات یک سیستم – شناسایی </a:t>
            </a:r>
            <a:r>
              <a:rPr lang="en-US" dirty="0"/>
              <a:t>Actor</a:t>
            </a:r>
            <a:r>
              <a:rPr lang="fa-IR" dirty="0"/>
              <a:t> ها(کاربرانی که از سیستم استفاده می کنند و سیستم های خارجی که با سیستم در ارتباط هستند.) و نقش آنها </a:t>
            </a:r>
          </a:p>
          <a:p>
            <a:pPr lvl="1"/>
            <a:r>
              <a:rPr lang="fa-IR" dirty="0"/>
              <a:t>مدل سازی خواسته های سیستم – تعیین اینکه سیستم چیست مستقل از اینکه چگونه به آن می رسد ( توصیف اینکه سیستم چه کاری می کند اما نه چگونه؟)</a:t>
            </a:r>
          </a:p>
          <a:p>
            <a:pPr lvl="1"/>
            <a:r>
              <a:rPr lang="fa-IR" dirty="0"/>
              <a:t>یک </a:t>
            </a:r>
            <a:r>
              <a:rPr lang="en-US" dirty="0"/>
              <a:t>Use-case</a:t>
            </a:r>
            <a:r>
              <a:rPr lang="fa-IR" dirty="0"/>
              <a:t> عملیاتی که برای کاربر قابل مشاهده هستند را ضبط می کند. </a:t>
            </a:r>
          </a:p>
          <a:p>
            <a:pPr lvl="1"/>
            <a:r>
              <a:rPr lang="fa-IR" dirty="0"/>
              <a:t>هر</a:t>
            </a:r>
            <a:r>
              <a:rPr lang="en-US" dirty="0"/>
              <a:t> </a:t>
            </a:r>
            <a:r>
              <a:rPr lang="fa-IR" dirty="0"/>
              <a:t> </a:t>
            </a:r>
            <a:r>
              <a:rPr lang="en-US" dirty="0"/>
              <a:t>use-case</a:t>
            </a:r>
            <a:r>
              <a:rPr lang="fa-IR" dirty="0"/>
              <a:t> هدف خاصی از کاربر را نمایش می دهد.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رابطه </a:t>
            </a:r>
            <a:r>
              <a:rPr lang="en-US" dirty="0"/>
              <a:t>&lt;&lt;INCLUDE&gt;&gt;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dirty="0"/>
              <a:t>رابطه </a:t>
            </a:r>
            <a:r>
              <a:rPr lang="en-US" dirty="0"/>
              <a:t>&lt;&lt;include&gt;&gt;</a:t>
            </a:r>
            <a:r>
              <a:rPr lang="fa-IR" dirty="0"/>
              <a:t> بین </a:t>
            </a:r>
            <a:r>
              <a:rPr lang="en-US" dirty="0"/>
              <a:t>use case</a:t>
            </a:r>
            <a:r>
              <a:rPr lang="fa-IR" dirty="0"/>
              <a:t>ها به شما اجازه می دهد تا رفتار یک </a:t>
            </a:r>
            <a:r>
              <a:rPr lang="en-US" dirty="0"/>
              <a:t>use case</a:t>
            </a:r>
            <a:r>
              <a:rPr lang="fa-IR" dirty="0"/>
              <a:t> را به جریان </a:t>
            </a:r>
            <a:r>
              <a:rPr lang="en-US" dirty="0"/>
              <a:t>use case</a:t>
            </a:r>
            <a:r>
              <a:rPr lang="fa-IR" dirty="0"/>
              <a:t> دیگر اضافه نمایید.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2971801"/>
            <a:ext cx="7086600" cy="388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رابطه </a:t>
            </a:r>
            <a:r>
              <a:rPr lang="en-US" dirty="0"/>
              <a:t>&lt;&lt;INCLUDE&gt;&gt;</a:t>
            </a:r>
            <a:r>
              <a:rPr lang="fa-IR" dirty="0"/>
              <a:t> (مشخصه)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case</a:t>
            </a:r>
            <a:r>
              <a:rPr lang="fa-IR" dirty="0"/>
              <a:t> پایه بدون اضافه کردن </a:t>
            </a:r>
            <a:r>
              <a:rPr lang="en-US" dirty="0"/>
              <a:t>use case</a:t>
            </a:r>
            <a:r>
              <a:rPr lang="fa-IR" dirty="0"/>
              <a:t> دیگر کامل نیست. </a:t>
            </a:r>
            <a:r>
              <a:rPr lang="en-US" dirty="0"/>
              <a:t>Use case</a:t>
            </a:r>
            <a:r>
              <a:rPr lang="fa-IR" dirty="0"/>
              <a:t>، </a:t>
            </a:r>
            <a:r>
              <a:rPr lang="en-US" dirty="0"/>
              <a:t>include</a:t>
            </a:r>
            <a:r>
              <a:rPr lang="fa-IR" dirty="0"/>
              <a:t> شده می تواند کامل باشد یا نباشد.</a:t>
            </a: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1920" y="2984269"/>
            <a:ext cx="3276600" cy="3765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1520" y="2698845"/>
            <a:ext cx="34290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رابطه </a:t>
            </a:r>
            <a:r>
              <a:rPr lang="en-US" dirty="0"/>
              <a:t>&lt;&lt;extend&gt;&gt;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dirty="0"/>
              <a:t>راهی برای اضافه کردن رفتار جدید به </a:t>
            </a:r>
            <a:r>
              <a:rPr lang="en-US" dirty="0"/>
              <a:t>use case</a:t>
            </a:r>
            <a:r>
              <a:rPr lang="fa-IR" dirty="0"/>
              <a:t> موجود فراهم می کند.</a:t>
            </a:r>
          </a:p>
          <a:p>
            <a:r>
              <a:rPr lang="en-US" dirty="0"/>
              <a:t>Use case</a:t>
            </a:r>
            <a:r>
              <a:rPr lang="fa-IR" dirty="0"/>
              <a:t> پایه ، کامل است و </a:t>
            </a:r>
            <a:r>
              <a:rPr lang="en-US" dirty="0"/>
              <a:t>use case </a:t>
            </a:r>
            <a:r>
              <a:rPr lang="fa-IR" dirty="0"/>
              <a:t>اضافه شده مجموعه ای از قطعات اضافی است که می توانند به </a:t>
            </a:r>
            <a:r>
              <a:rPr lang="en-US" dirty="0"/>
              <a:t>use case </a:t>
            </a:r>
            <a:r>
              <a:rPr lang="fa-IR" dirty="0"/>
              <a:t>اضافه شوند.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4000504"/>
            <a:ext cx="7696200" cy="2737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رابطه </a:t>
            </a:r>
            <a:r>
              <a:rPr lang="en-US" dirty="0"/>
              <a:t>&lt;&lt;extend&gt;&gt;</a:t>
            </a:r>
            <a:r>
              <a:rPr lang="fa-IR" dirty="0"/>
              <a:t> (مثال)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5088" y="1676400"/>
            <a:ext cx="7766223" cy="474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/>
              <a:t>تفاوتهای کلیدی بین روابط </a:t>
            </a:r>
            <a:r>
              <a:rPr lang="en-US" dirty="0"/>
              <a:t>&lt;&lt;include&gt;&gt;</a:t>
            </a:r>
            <a:r>
              <a:rPr lang="fa-IR" dirty="0"/>
              <a:t> و </a:t>
            </a:r>
            <a:r>
              <a:rPr lang="en-US" dirty="0"/>
              <a:t>&lt;&lt;extend&gt;&gt;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1895573"/>
              </p:ext>
            </p:extLst>
          </p:nvPr>
        </p:nvGraphicFramePr>
        <p:xfrm>
          <a:off x="457200" y="2895600"/>
          <a:ext cx="8229600" cy="2123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en-US" dirty="0"/>
                        <a:t>Extending Use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en-US" dirty="0"/>
                        <a:t>Included Use</a:t>
                      </a:r>
                      <a:r>
                        <a:rPr lang="en-US" baseline="0" dirty="0"/>
                        <a:t> Case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خیر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بله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این </a:t>
                      </a:r>
                      <a:r>
                        <a:rPr lang="en-US" dirty="0"/>
                        <a:t>use case</a:t>
                      </a:r>
                      <a:r>
                        <a:rPr lang="fa-IR" dirty="0"/>
                        <a:t> اجباری است؟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بله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خیر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آیا </a:t>
                      </a:r>
                      <a:r>
                        <a:rPr lang="en-US" dirty="0"/>
                        <a:t>use case</a:t>
                      </a:r>
                      <a:r>
                        <a:rPr lang="fa-IR" dirty="0"/>
                        <a:t> اولیه بدون این </a:t>
                      </a:r>
                      <a:r>
                        <a:rPr lang="en-US" dirty="0"/>
                        <a:t>use</a:t>
                      </a:r>
                      <a:r>
                        <a:rPr lang="en-US" baseline="0" dirty="0"/>
                        <a:t> case</a:t>
                      </a:r>
                      <a:r>
                        <a:rPr lang="fa-IR" baseline="0" dirty="0"/>
                        <a:t> کامل است؟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بله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خیر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آیا اجرای این </a:t>
                      </a:r>
                      <a:r>
                        <a:rPr lang="en-US" dirty="0"/>
                        <a:t>use case</a:t>
                      </a:r>
                      <a:r>
                        <a:rPr lang="fa-IR" baseline="0" dirty="0"/>
                        <a:t> شرطی است؟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بله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خیر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آیا این </a:t>
                      </a:r>
                      <a:r>
                        <a:rPr lang="en-US" dirty="0"/>
                        <a:t>use case</a:t>
                      </a:r>
                      <a:r>
                        <a:rPr lang="fa-IR" baseline="0" dirty="0"/>
                        <a:t> رفتار </a:t>
                      </a:r>
                      <a:r>
                        <a:rPr lang="en-US" baseline="0" dirty="0"/>
                        <a:t>use case</a:t>
                      </a:r>
                      <a:r>
                        <a:rPr lang="fa-IR" baseline="0" dirty="0"/>
                        <a:t> اولیه را تغییر می دهد؟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 diagram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کلاس چیست؟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dirty="0"/>
              <a:t>اشیائی که ساختار و رفتار مشترک دارند در یک </a:t>
            </a:r>
            <a:r>
              <a:rPr lang="fa-IR" i="1" dirty="0"/>
              <a:t>کلاس</a:t>
            </a:r>
            <a:r>
              <a:rPr lang="fa-IR" dirty="0"/>
              <a:t> قرار می گیرند.</a:t>
            </a:r>
          </a:p>
          <a:p>
            <a:r>
              <a:rPr lang="fa-IR" dirty="0"/>
              <a:t>کلاس ها انتزاعی از اشیائی هستند که در زمان و فضا وجود دارند. – کلاس ها و اشیا به یکدیگر متصل هستند.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174854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کلاس ها (ادامه...)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57200" y="2249424"/>
            <a:ext cx="8229600" cy="432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marR="0" lvl="0" indent="-342900" algn="l" defTabSz="914400" rtl="1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Semantic </a:t>
            </a:r>
          </a:p>
          <a:p>
            <a:pPr marL="742950" marR="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tabLst/>
              <a:defRPr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cs"/>
              </a:rPr>
              <a:t>Name</a:t>
            </a:r>
          </a:p>
          <a:p>
            <a:pPr marL="742950" marR="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tabLst/>
              <a:defRPr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cs"/>
              </a:rPr>
              <a:t>Attributes </a:t>
            </a:r>
          </a:p>
          <a:p>
            <a:pPr marL="742950" marR="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tabLst/>
              <a:defRPr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cs"/>
              </a:rPr>
              <a:t>operations</a:t>
            </a:r>
            <a:endParaRPr kumimoji="0" lang="fa-IR" sz="2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cs typeface="+mn-cs"/>
            </a:endParaRPr>
          </a:p>
          <a:p>
            <a:pPr marL="742950" marR="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tabLst/>
              <a:defRPr/>
            </a:pPr>
            <a:r>
              <a:rPr kumimoji="0" lang="fa-IR" sz="2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cs"/>
              </a:rPr>
              <a:t>نمادهای کلاس </a:t>
            </a:r>
            <a:endParaRPr kumimoji="0" lang="en-US" sz="2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cs typeface="+mn-cs"/>
            </a:endParaRPr>
          </a:p>
          <a:p>
            <a:pPr marL="742950" marR="0" lvl="1" indent="-285750" algn="r" defTabSz="914400" rtl="1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tabLst/>
              <a:defRPr/>
            </a:pPr>
            <a:endParaRPr kumimoji="0" lang="en-US" sz="2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cs typeface="+mn-cs"/>
            </a:endParaRPr>
          </a:p>
          <a:p>
            <a:pPr marL="742950" marR="0" lvl="1" indent="-285750" algn="r" defTabSz="914400" rtl="1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tabLst/>
              <a:defRPr/>
            </a:pPr>
            <a:endParaRPr kumimoji="0" lang="en-US" sz="2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cs typeface="+mn-cs"/>
            </a:endParaRPr>
          </a:p>
          <a:p>
            <a:pPr marL="742950" marR="0" lvl="1" indent="-285750" algn="r" defTabSz="914400" rtl="1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tabLst/>
              <a:defRPr/>
            </a:pPr>
            <a:endParaRPr kumimoji="0" lang="en-US" sz="2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66800" y="4752996"/>
            <a:ext cx="1828800" cy="1676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name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attribute</a:t>
            </a:r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en-US" dirty="0"/>
              <a:t>operation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66800" y="5210196"/>
            <a:ext cx="18288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553200" y="4953000"/>
            <a:ext cx="182880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shape</a:t>
            </a:r>
          </a:p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733800" y="1295400"/>
            <a:ext cx="3886200" cy="2286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sz="900" dirty="0"/>
          </a:p>
          <a:p>
            <a:r>
              <a:rPr lang="en-US" dirty="0"/>
              <a:t>shape</a:t>
            </a:r>
          </a:p>
          <a:p>
            <a:pPr algn="ctr"/>
            <a:endParaRPr lang="en-US" dirty="0"/>
          </a:p>
          <a:p>
            <a:r>
              <a:rPr lang="en-US" dirty="0"/>
              <a:t>origin: point</a:t>
            </a:r>
          </a:p>
          <a:p>
            <a:pPr algn="ctr"/>
            <a:endParaRPr lang="en-US" dirty="0"/>
          </a:p>
          <a:p>
            <a:r>
              <a:rPr lang="en-US" dirty="0"/>
              <a:t>move(double : </a:t>
            </a:r>
            <a:r>
              <a:rPr lang="en-US" dirty="0" err="1"/>
              <a:t>xPos</a:t>
            </a:r>
            <a:r>
              <a:rPr lang="en-US" dirty="0"/>
              <a:t> ; double: </a:t>
            </a:r>
            <a:r>
              <a:rPr lang="en-US" dirty="0" err="1"/>
              <a:t>yPose</a:t>
            </a:r>
            <a:r>
              <a:rPr lang="en-US" dirty="0"/>
              <a:t>)</a:t>
            </a:r>
          </a:p>
          <a:p>
            <a:r>
              <a:rPr lang="en-US" dirty="0"/>
              <a:t>resize()</a:t>
            </a:r>
          </a:p>
          <a:p>
            <a:r>
              <a:rPr lang="en-US" dirty="0"/>
              <a:t>area() : double</a:t>
            </a:r>
          </a:p>
          <a:p>
            <a:pPr algn="ctr"/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3733800" y="1981200"/>
            <a:ext cx="38862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733800" y="2514600"/>
            <a:ext cx="38862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657600" y="4343400"/>
            <a:ext cx="1828800" cy="1981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shape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Origin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move()</a:t>
            </a:r>
          </a:p>
          <a:p>
            <a:pPr algn="ctr"/>
            <a:r>
              <a:rPr lang="en-US" dirty="0"/>
              <a:t>resize()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657600" y="4800600"/>
            <a:ext cx="18288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066800" y="5819796"/>
            <a:ext cx="18288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657600" y="5334000"/>
            <a:ext cx="18288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نشانه گذاری کلاس در </a:t>
            </a:r>
            <a:r>
              <a:rPr lang="en-US" dirty="0"/>
              <a:t>UML</a:t>
            </a:r>
            <a:endParaRPr lang="fa-IR" dirty="0"/>
          </a:p>
        </p:txBody>
      </p:sp>
      <p:pic>
        <p:nvPicPr>
          <p:cNvPr id="1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785918" y="2000240"/>
            <a:ext cx="5648325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روابط کلاس ها و اشیاء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/>
              <a:t>رابطه بین دو شی فرضیاتی است که هر کدام نسبت به هم دارند. عملیات و نتایج مورد انتظار بسیار مهم هستند.</a:t>
            </a:r>
          </a:p>
          <a:p>
            <a:r>
              <a:rPr lang="fa-IR" dirty="0"/>
              <a:t>روابط :</a:t>
            </a:r>
          </a:p>
          <a:p>
            <a:pPr lvl="1"/>
            <a:r>
              <a:rPr lang="fa-IR" dirty="0"/>
              <a:t> انجمنی </a:t>
            </a:r>
            <a:r>
              <a:rPr lang="en-US" dirty="0"/>
              <a:t>(association)</a:t>
            </a:r>
          </a:p>
          <a:p>
            <a:pPr lvl="1"/>
            <a:r>
              <a:rPr lang="fa-IR" dirty="0"/>
              <a:t> وابستگی </a:t>
            </a:r>
            <a:r>
              <a:rPr lang="en-US" dirty="0"/>
              <a:t>(dependency)</a:t>
            </a:r>
          </a:p>
          <a:p>
            <a:pPr lvl="1"/>
            <a:r>
              <a:rPr lang="fa-IR" dirty="0"/>
              <a:t> تعمیم / تخصصی کردن </a:t>
            </a:r>
            <a:r>
              <a:rPr lang="en-US" dirty="0"/>
              <a:t>(generalization/specialization)</a:t>
            </a:r>
          </a:p>
          <a:p>
            <a:pPr lvl="1"/>
            <a:r>
              <a:rPr lang="fa-IR" dirty="0"/>
              <a:t> تجمعی </a:t>
            </a:r>
            <a:r>
              <a:rPr lang="en-US" dirty="0"/>
              <a:t>(Aggregation)</a:t>
            </a:r>
            <a:endParaRPr lang="fa-IR" dirty="0"/>
          </a:p>
          <a:p>
            <a:endParaRPr lang="en-US"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مدل سازی </a:t>
            </a:r>
            <a:r>
              <a:rPr lang="en-US" dirty="0"/>
              <a:t>Use case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571612"/>
            <a:ext cx="7643866" cy="4929222"/>
          </a:xfrm>
        </p:spPr>
        <p:txBody>
          <a:bodyPr>
            <a:normAutofit lnSpcReduction="10000"/>
          </a:bodyPr>
          <a:lstStyle/>
          <a:p>
            <a:r>
              <a:rPr lang="fa-IR" dirty="0"/>
              <a:t>مدل سازی </a:t>
            </a:r>
            <a:r>
              <a:rPr lang="en-US" dirty="0"/>
              <a:t>use case</a:t>
            </a:r>
            <a:r>
              <a:rPr lang="fa-IR" dirty="0"/>
              <a:t> شامل مراحل زیر است:</a:t>
            </a:r>
          </a:p>
          <a:p>
            <a:pPr lvl="1"/>
            <a:r>
              <a:rPr lang="fa-IR" dirty="0"/>
              <a:t>مرز سیستم را مشخص کنید.</a:t>
            </a:r>
          </a:p>
          <a:p>
            <a:pPr lvl="1"/>
            <a:r>
              <a:rPr lang="en-US" dirty="0"/>
              <a:t>Actor</a:t>
            </a:r>
            <a:r>
              <a:rPr lang="fa-IR" dirty="0"/>
              <a:t> ها</a:t>
            </a:r>
            <a:r>
              <a:rPr lang="en-US" dirty="0"/>
              <a:t> </a:t>
            </a:r>
            <a:r>
              <a:rPr lang="fa-IR" dirty="0"/>
              <a:t>(بازیگران) را پیدا کنید.	</a:t>
            </a:r>
          </a:p>
          <a:p>
            <a:pPr lvl="2"/>
            <a:r>
              <a:rPr lang="fa-IR" dirty="0"/>
              <a:t>حداقل یک کاربر می تواند به عنوان </a:t>
            </a:r>
            <a:r>
              <a:rPr lang="en-US" dirty="0"/>
              <a:t>Actor</a:t>
            </a:r>
            <a:r>
              <a:rPr lang="fa-IR" dirty="0"/>
              <a:t> انتخاب شود. </a:t>
            </a:r>
          </a:p>
          <a:p>
            <a:pPr lvl="2"/>
            <a:r>
              <a:rPr lang="fa-IR" dirty="0"/>
              <a:t>کمترین همپوشانی بین نقش ها وجود داشته باشد.</a:t>
            </a:r>
          </a:p>
          <a:p>
            <a:pPr lvl="1"/>
            <a:r>
              <a:rPr lang="en-US" dirty="0"/>
              <a:t>Use case</a:t>
            </a:r>
            <a:r>
              <a:rPr lang="fa-IR" dirty="0"/>
              <a:t> ها را پیدا کنید.</a:t>
            </a:r>
          </a:p>
          <a:p>
            <a:pPr lvl="2"/>
            <a:r>
              <a:rPr lang="en-US" dirty="0"/>
              <a:t>Use case</a:t>
            </a:r>
            <a:r>
              <a:rPr lang="fa-IR" dirty="0"/>
              <a:t> کاری است که </a:t>
            </a:r>
            <a:r>
              <a:rPr lang="en-US" dirty="0"/>
              <a:t>actor</a:t>
            </a:r>
            <a:r>
              <a:rPr lang="fa-IR" dirty="0"/>
              <a:t> ها در سیستم انجام می دهد.</a:t>
            </a:r>
          </a:p>
          <a:p>
            <a:pPr lvl="2"/>
            <a:r>
              <a:rPr lang="fa-IR" dirty="0"/>
              <a:t>از </a:t>
            </a:r>
            <a:r>
              <a:rPr lang="en-US" dirty="0"/>
              <a:t>use case</a:t>
            </a:r>
            <a:r>
              <a:rPr lang="fa-IR" dirty="0"/>
              <a:t>های خیلی بزرگ یا خیلی کوچک اجتناب کنید.</a:t>
            </a:r>
          </a:p>
          <a:p>
            <a:pPr lvl="1"/>
            <a:r>
              <a:rPr lang="fa-IR" dirty="0"/>
              <a:t>تا زمانی که </a:t>
            </a:r>
            <a:r>
              <a:rPr lang="en-US" dirty="0"/>
              <a:t>use case</a:t>
            </a:r>
            <a:r>
              <a:rPr lang="fa-IR" dirty="0"/>
              <a:t>ها، </a:t>
            </a:r>
            <a:r>
              <a:rPr lang="en-US" dirty="0"/>
              <a:t>Actor</a:t>
            </a:r>
            <a:r>
              <a:rPr lang="fa-IR" dirty="0"/>
              <a:t>ها و مرز سیستم به حالت ایستا برسد این عملیات را ادامه دهید.</a:t>
            </a:r>
          </a:p>
          <a:p>
            <a:pPr>
              <a:buNone/>
            </a:pPr>
            <a:r>
              <a:rPr lang="fa-IR" dirty="0"/>
              <a:t>	</a:t>
            </a:r>
          </a:p>
          <a:p>
            <a:pPr lvl="1"/>
            <a:endParaRPr lang="fa-IR" dirty="0"/>
          </a:p>
          <a:p>
            <a:pPr lvl="3"/>
            <a:endParaRPr lang="fa-IR" dirty="0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/>
              <a:t>رابطه انجمنی</a:t>
            </a:r>
            <a:br>
              <a:rPr lang="en-US" dirty="0"/>
            </a:br>
            <a:r>
              <a:rPr lang="fa-IR" dirty="0"/>
              <a:t> </a:t>
            </a:r>
            <a:r>
              <a:rPr lang="en-US" dirty="0"/>
              <a:t>(association relationship)</a:t>
            </a:r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a-IR" dirty="0"/>
              <a:t>رابطه ای که در آن یک شی به شی دیگر متصل می شود. </a:t>
            </a:r>
          </a:p>
          <a:p>
            <a:r>
              <a:rPr lang="fa-IR" dirty="0"/>
              <a:t>اگر بین دو شی لینکی وجود دارد باید یک رابطه </a:t>
            </a:r>
            <a:r>
              <a:rPr lang="en-US" dirty="0"/>
              <a:t>Association</a:t>
            </a:r>
            <a:r>
              <a:rPr lang="fa-IR" dirty="0"/>
              <a:t> یا </a:t>
            </a:r>
            <a:r>
              <a:rPr lang="en-US" dirty="0"/>
              <a:t>Dependency </a:t>
            </a:r>
            <a:r>
              <a:rPr lang="fa-IR" dirty="0"/>
              <a:t> بین کلاسهای این اشیا وجود داشته باشد.</a:t>
            </a:r>
          </a:p>
          <a:p>
            <a:pPr lvl="1"/>
            <a:r>
              <a:rPr lang="fa-IR" dirty="0"/>
              <a:t>نام </a:t>
            </a:r>
            <a:r>
              <a:rPr lang="en-US" dirty="0"/>
              <a:t>(name)</a:t>
            </a:r>
          </a:p>
          <a:p>
            <a:pPr lvl="1"/>
            <a:r>
              <a:rPr lang="fa-IR" dirty="0"/>
              <a:t>نقش </a:t>
            </a:r>
            <a:r>
              <a:rPr lang="en-US" dirty="0"/>
              <a:t>(role)</a:t>
            </a:r>
            <a:endParaRPr lang="fa-IR" dirty="0"/>
          </a:p>
          <a:p>
            <a:pPr lvl="1"/>
            <a:r>
              <a:rPr lang="fa-IR" dirty="0"/>
              <a:t>چندگانگی </a:t>
            </a:r>
            <a:r>
              <a:rPr lang="en-US" dirty="0"/>
              <a:t>(multiplicity)</a:t>
            </a:r>
            <a:r>
              <a:rPr lang="fa-IR" dirty="0"/>
              <a:t>: چندی رابطه بین دو شی را نشان می دهد. یک به یک ، یک به چند، چند به چند </a:t>
            </a:r>
          </a:p>
          <a:p>
            <a:pPr lvl="1"/>
            <a:r>
              <a:rPr lang="fa-IR" dirty="0"/>
              <a:t>جهت </a:t>
            </a:r>
            <a:r>
              <a:rPr lang="en-US" dirty="0"/>
              <a:t>(direction)</a:t>
            </a:r>
          </a:p>
          <a:p>
            <a:r>
              <a:rPr lang="fa-IR" dirty="0"/>
              <a:t>نمادگذاری </a:t>
            </a:r>
          </a:p>
          <a:p>
            <a:endParaRPr lang="fa-IR" dirty="0"/>
          </a:p>
        </p:txBody>
      </p:sp>
      <p:sp>
        <p:nvSpPr>
          <p:cNvPr id="5" name="Rectangle 4"/>
          <p:cNvSpPr/>
          <p:nvPr/>
        </p:nvSpPr>
        <p:spPr>
          <a:xfrm>
            <a:off x="914400" y="5960054"/>
            <a:ext cx="2057400" cy="609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Person</a:t>
            </a:r>
          </a:p>
        </p:txBody>
      </p:sp>
      <p:sp>
        <p:nvSpPr>
          <p:cNvPr id="6" name="Rectangle 5"/>
          <p:cNvSpPr/>
          <p:nvPr/>
        </p:nvSpPr>
        <p:spPr>
          <a:xfrm>
            <a:off x="5562600" y="5960054"/>
            <a:ext cx="1447800" cy="609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Company</a:t>
            </a:r>
          </a:p>
        </p:txBody>
      </p:sp>
      <p:cxnSp>
        <p:nvCxnSpPr>
          <p:cNvPr id="7" name="Straight Connector 6"/>
          <p:cNvCxnSpPr>
            <a:stCxn id="5" idx="3"/>
          </p:cNvCxnSpPr>
          <p:nvPr/>
        </p:nvCxnSpPr>
        <p:spPr>
          <a:xfrm>
            <a:off x="2971800" y="6264854"/>
            <a:ext cx="2590800" cy="158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29000" y="5807654"/>
            <a:ext cx="1709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name: works for</a:t>
            </a:r>
          </a:p>
        </p:txBody>
      </p:sp>
      <p:sp>
        <p:nvSpPr>
          <p:cNvPr id="9" name="Isosceles Triangle 8"/>
          <p:cNvSpPr/>
          <p:nvPr/>
        </p:nvSpPr>
        <p:spPr>
          <a:xfrm rot="5400000" flipH="1">
            <a:off x="5219700" y="5921954"/>
            <a:ext cx="228600" cy="152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600200" y="5350454"/>
            <a:ext cx="18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Association name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38600" y="5350454"/>
            <a:ext cx="1608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 direction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33800" y="6417254"/>
            <a:ext cx="1229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association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800600" y="5655254"/>
            <a:ext cx="3810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048000" y="5655254"/>
            <a:ext cx="5334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2" idx="3"/>
          </p:cNvCxnSpPr>
          <p:nvPr/>
        </p:nvCxnSpPr>
        <p:spPr>
          <a:xfrm flipV="1">
            <a:off x="4963111" y="6417254"/>
            <a:ext cx="218489" cy="184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رابطه انجمنی (ادامه...)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dirty="0"/>
              <a:t>نام </a:t>
            </a:r>
            <a:r>
              <a:rPr lang="en-US" dirty="0"/>
              <a:t>Association</a:t>
            </a:r>
            <a:r>
              <a:rPr lang="fa-IR" dirty="0"/>
              <a:t>: باید یک فعل یا عبارت باشد</a:t>
            </a:r>
          </a:p>
          <a:p>
            <a:r>
              <a:rPr lang="fa-IR" dirty="0"/>
              <a:t>نام نقش :</a:t>
            </a:r>
          </a:p>
          <a:p>
            <a:pPr lvl="1"/>
            <a:r>
              <a:rPr lang="fa-IR" dirty="0"/>
              <a:t>باید یک اسم یا عبارت اسمی باشد که توصیف کننده نقش است. </a:t>
            </a:r>
          </a:p>
          <a:p>
            <a:r>
              <a:rPr lang="fa-IR" dirty="0"/>
              <a:t>چندی: نشان دهنده تعداد اشیائی است که می توانند در رابطه وجود داشته باشند. </a:t>
            </a:r>
          </a:p>
          <a:p>
            <a:endParaRPr lang="fa-IR" dirty="0"/>
          </a:p>
          <a:p>
            <a:endParaRPr lang="fa-IR" dirty="0"/>
          </a:p>
        </p:txBody>
      </p:sp>
      <p:sp>
        <p:nvSpPr>
          <p:cNvPr id="16" name="Rectangle 15"/>
          <p:cNvSpPr/>
          <p:nvPr/>
        </p:nvSpPr>
        <p:spPr>
          <a:xfrm>
            <a:off x="914400" y="5181600"/>
            <a:ext cx="2057400" cy="609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Person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791200" y="5181600"/>
            <a:ext cx="2057400" cy="609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Company</a:t>
            </a:r>
          </a:p>
        </p:txBody>
      </p:sp>
      <p:cxnSp>
        <p:nvCxnSpPr>
          <p:cNvPr id="18" name="Straight Connector 17"/>
          <p:cNvCxnSpPr>
            <a:stCxn id="16" idx="3"/>
            <a:endCxn id="17" idx="1"/>
          </p:cNvCxnSpPr>
          <p:nvPr/>
        </p:nvCxnSpPr>
        <p:spPr>
          <a:xfrm>
            <a:off x="2971800" y="5486400"/>
            <a:ext cx="2819400" cy="158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048000" y="5105400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1..*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57600" y="4191000"/>
            <a:ext cx="1162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cardinality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48000" y="5562600"/>
            <a:ext cx="1111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employee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rot="16200000" flipH="1">
            <a:off x="4800600" y="4572000"/>
            <a:ext cx="4572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9" idx="0"/>
          </p:cNvCxnSpPr>
          <p:nvPr/>
        </p:nvCxnSpPr>
        <p:spPr>
          <a:xfrm rot="10800000" flipV="1">
            <a:off x="3314260" y="4572002"/>
            <a:ext cx="571943" cy="5333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10800000">
            <a:off x="3993430" y="5943600"/>
            <a:ext cx="349971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181600" y="5105400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0..*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724400" y="5562600"/>
            <a:ext cx="1076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employer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86200" y="6248400"/>
            <a:ext cx="1180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 name</a:t>
            </a:r>
          </a:p>
        </p:txBody>
      </p:sp>
      <p:cxnSp>
        <p:nvCxnSpPr>
          <p:cNvPr id="28" name="Straight Arrow Connector 27"/>
          <p:cNvCxnSpPr>
            <a:stCxn id="27" idx="0"/>
          </p:cNvCxnSpPr>
          <p:nvPr/>
        </p:nvCxnSpPr>
        <p:spPr>
          <a:xfrm rot="5400000" flipH="1" flipV="1">
            <a:off x="4524149" y="5819549"/>
            <a:ext cx="381000" cy="4767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/>
              <a:t>رابطه وابستگی </a:t>
            </a:r>
            <a:br>
              <a:rPr lang="en-US" dirty="0"/>
            </a:br>
            <a:r>
              <a:rPr lang="en-US" dirty="0"/>
              <a:t>(Dependency Relationship)</a:t>
            </a:r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dirty="0"/>
              <a:t>این رابطه نشان می دهد که یک تغییر در </a:t>
            </a:r>
            <a:r>
              <a:rPr lang="en-US" dirty="0"/>
              <a:t>provider element</a:t>
            </a:r>
            <a:r>
              <a:rPr lang="fa-IR" dirty="0"/>
              <a:t> نیاز به تغییری در </a:t>
            </a:r>
            <a:r>
              <a:rPr lang="en-US" dirty="0"/>
              <a:t>user element</a:t>
            </a:r>
            <a:r>
              <a:rPr lang="fa-IR" dirty="0"/>
              <a:t> دارد. معمولاً رابطه وابستگی نشان می دهد که یک کلاس </a:t>
            </a:r>
            <a:r>
              <a:rPr lang="en-US" dirty="0"/>
              <a:t>(user)</a:t>
            </a:r>
            <a:r>
              <a:rPr lang="fa-IR" dirty="0"/>
              <a:t> از یک کلاس دیگر </a:t>
            </a:r>
            <a:r>
              <a:rPr lang="en-US" dirty="0"/>
              <a:t>(provider)</a:t>
            </a:r>
            <a:r>
              <a:rPr lang="fa-IR" dirty="0"/>
              <a:t> به عنوان آرگومانی در امضای یکی از توابع اش استفاده می کند.</a:t>
            </a:r>
          </a:p>
          <a:p>
            <a:r>
              <a:rPr lang="fa-IR" dirty="0"/>
              <a:t>نماد:  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914400" y="5181600"/>
            <a:ext cx="2057400" cy="609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CoinVault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791200" y="5181600"/>
            <a:ext cx="2057400" cy="609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QuarterSlot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657600" y="4267200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Dependency 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rot="5400000">
            <a:off x="4114800" y="4800600"/>
            <a:ext cx="6096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7400" y="4495800"/>
            <a:ext cx="1808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Provider element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667000" y="6172200"/>
            <a:ext cx="3599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dirty="0" err="1"/>
              <a:t>CoinVault</a:t>
            </a:r>
            <a:r>
              <a:rPr lang="fa-IR" dirty="0"/>
              <a:t> از </a:t>
            </a:r>
            <a:r>
              <a:rPr lang="en-US" dirty="0" err="1"/>
              <a:t>QuarterSlot</a:t>
            </a:r>
            <a:r>
              <a:rPr lang="fa-IR" dirty="0"/>
              <a:t> استفاده می کند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29" idx="3"/>
            <a:endCxn id="30" idx="1"/>
          </p:cNvCxnSpPr>
          <p:nvPr/>
        </p:nvCxnSpPr>
        <p:spPr>
          <a:xfrm>
            <a:off x="2971800" y="5486400"/>
            <a:ext cx="2819400" cy="1588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324600" y="4800600"/>
            <a:ext cx="3810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57200" y="4267200"/>
            <a:ext cx="145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element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990600" y="4648200"/>
            <a:ext cx="5334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/>
              <a:t>رابطه وابستگی </a:t>
            </a:r>
            <a:br>
              <a:rPr lang="en-US" dirty="0"/>
            </a:br>
            <a:r>
              <a:rPr lang="en-US" dirty="0"/>
              <a:t>(Dependency Relationship)</a:t>
            </a:r>
            <a:endParaRPr lang="fa-IR" dirty="0"/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667000"/>
            <a:ext cx="8749196" cy="3443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کاربرد وابستگی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&lt;&lt;use&gt;&gt;</a:t>
            </a:r>
            <a:r>
              <a:rPr lang="fa-IR" sz="2800" dirty="0"/>
              <a:t> - کلاس کلاینت از </a:t>
            </a:r>
            <a:r>
              <a:rPr lang="en-US" sz="2800" dirty="0"/>
              <a:t>supplier</a:t>
            </a:r>
            <a:r>
              <a:rPr lang="fa-IR" sz="2800" dirty="0"/>
              <a:t> استفاده می کند.</a:t>
            </a:r>
          </a:p>
          <a:p>
            <a:r>
              <a:rPr lang="en-US" sz="2800" dirty="0"/>
              <a:t>&lt;&lt;call&gt;&gt;</a:t>
            </a:r>
            <a:r>
              <a:rPr lang="fa-IR" sz="2800" dirty="0"/>
              <a:t> - تابع کلاینت ، تابع </a:t>
            </a:r>
            <a:r>
              <a:rPr lang="en-US" sz="2800" dirty="0"/>
              <a:t>supplier</a:t>
            </a:r>
            <a:r>
              <a:rPr lang="fa-IR" sz="2800" dirty="0"/>
              <a:t> را صدا میزند.</a:t>
            </a:r>
          </a:p>
          <a:p>
            <a:r>
              <a:rPr lang="en-US" sz="2800" dirty="0"/>
              <a:t>&lt;&lt;parameter&gt;&gt;</a:t>
            </a:r>
            <a:r>
              <a:rPr lang="fa-IR" sz="2800" dirty="0"/>
              <a:t> - </a:t>
            </a:r>
            <a:r>
              <a:rPr lang="en-US" sz="2800" dirty="0"/>
              <a:t>supplier</a:t>
            </a:r>
            <a:r>
              <a:rPr lang="fa-IR" sz="2800" dirty="0"/>
              <a:t> یک پارامتر یا مقدار برگشتی یکی از توابع کلاینت است.</a:t>
            </a:r>
          </a:p>
          <a:p>
            <a:r>
              <a:rPr lang="en-US" sz="2800" dirty="0"/>
              <a:t>&lt;&lt;send&gt;&gt; </a:t>
            </a:r>
            <a:r>
              <a:rPr lang="fa-IR" sz="2800" dirty="0"/>
              <a:t> - کلاینت یک سیگنال به </a:t>
            </a:r>
            <a:r>
              <a:rPr lang="en-US" sz="2800" dirty="0"/>
              <a:t>supplier</a:t>
            </a:r>
            <a:r>
              <a:rPr lang="fa-IR" sz="2800" dirty="0"/>
              <a:t> می فرستد. </a:t>
            </a:r>
          </a:p>
          <a:p>
            <a:r>
              <a:rPr lang="en-US" sz="2800" dirty="0"/>
              <a:t>&lt;&lt;instantiate&gt;&gt;</a:t>
            </a:r>
            <a:r>
              <a:rPr lang="fa-IR" sz="2800" dirty="0"/>
              <a:t> - کلاینت  نمونه ای از </a:t>
            </a:r>
            <a:r>
              <a:rPr lang="en-US" sz="2800" dirty="0"/>
              <a:t>Supplier</a:t>
            </a:r>
            <a:r>
              <a:rPr lang="fa-IR" sz="2800" dirty="0"/>
              <a:t> است.</a:t>
            </a:r>
          </a:p>
          <a:p>
            <a:endParaRPr lang="en-US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1604" y="4714884"/>
            <a:ext cx="6029325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رابطه وارثت یگانه </a:t>
            </a:r>
            <a:r>
              <a:rPr lang="en-US" dirty="0"/>
              <a:t>(single inheritance)</a:t>
            </a:r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1066800" y="3810000"/>
            <a:ext cx="1828800" cy="1752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Rectangle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x : Float</a:t>
            </a:r>
          </a:p>
          <a:p>
            <a:pPr algn="ctr"/>
            <a:r>
              <a:rPr lang="en-US" dirty="0"/>
              <a:t>y : Float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066800" y="4343400"/>
            <a:ext cx="18288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66800" y="5029200"/>
            <a:ext cx="18288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324600" y="4114800"/>
            <a:ext cx="1828800" cy="1524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Polygon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points : List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display()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324600" y="4572000"/>
            <a:ext cx="18288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324600" y="5105400"/>
            <a:ext cx="18288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581400" y="1295400"/>
            <a:ext cx="1828800" cy="1981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shape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Origin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move()</a:t>
            </a:r>
          </a:p>
          <a:p>
            <a:pPr algn="ctr"/>
            <a:r>
              <a:rPr lang="en-US" dirty="0"/>
              <a:t>resize()</a:t>
            </a:r>
          </a:p>
          <a:p>
            <a:pPr algn="ctr"/>
            <a:r>
              <a:rPr lang="en-US" dirty="0"/>
              <a:t>Display()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3581400" y="1752600"/>
            <a:ext cx="18288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581400" y="2286000"/>
            <a:ext cx="18288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90600" y="6172200"/>
            <a:ext cx="182880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Square</a:t>
            </a:r>
          </a:p>
          <a:p>
            <a:pPr algn="ctr"/>
            <a:endParaRPr lang="en-US" dirty="0"/>
          </a:p>
        </p:txBody>
      </p:sp>
      <p:sp>
        <p:nvSpPr>
          <p:cNvPr id="18" name="Isosceles Triangle 17"/>
          <p:cNvSpPr/>
          <p:nvPr/>
        </p:nvSpPr>
        <p:spPr>
          <a:xfrm>
            <a:off x="1676400" y="5562600"/>
            <a:ext cx="381000" cy="304800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>
            <a:off x="4343400" y="3276600"/>
            <a:ext cx="381000" cy="304800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hape 20"/>
          <p:cNvCxnSpPr>
            <a:stCxn id="19" idx="3"/>
            <a:endCxn id="8" idx="0"/>
          </p:cNvCxnSpPr>
          <p:nvPr/>
        </p:nvCxnSpPr>
        <p:spPr>
          <a:xfrm rot="5400000">
            <a:off x="3143250" y="2419350"/>
            <a:ext cx="228600" cy="2552700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9" idx="3"/>
            <a:endCxn id="11" idx="0"/>
          </p:cNvCxnSpPr>
          <p:nvPr/>
        </p:nvCxnSpPr>
        <p:spPr>
          <a:xfrm rot="16200000" flipH="1">
            <a:off x="5619750" y="2495550"/>
            <a:ext cx="533400" cy="2705100"/>
          </a:xfrm>
          <a:prstGeom prst="bentConnector3">
            <a:avLst>
              <a:gd name="adj1" fmla="val 2697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8" idx="3"/>
            <a:endCxn id="17" idx="0"/>
          </p:cNvCxnSpPr>
          <p:nvPr/>
        </p:nvCxnSpPr>
        <p:spPr>
          <a:xfrm rot="16200000" flipH="1">
            <a:off x="1733550" y="6000750"/>
            <a:ext cx="304800" cy="3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90600" y="2438400"/>
            <a:ext cx="1597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Generalization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215074" y="1500174"/>
            <a:ext cx="1483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abstract class</a:t>
            </a:r>
          </a:p>
          <a:p>
            <a:r>
              <a:rPr lang="en-US" dirty="0"/>
              <a:t>base class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477000" y="5791200"/>
            <a:ext cx="1071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Leaf class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895600" y="5715000"/>
            <a:ext cx="1448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specialization</a:t>
            </a:r>
          </a:p>
        </p:txBody>
      </p:sp>
      <p:cxnSp>
        <p:nvCxnSpPr>
          <p:cNvPr id="27" name="Straight Arrow Connector 26"/>
          <p:cNvCxnSpPr>
            <a:stCxn id="24" idx="1"/>
          </p:cNvCxnSpPr>
          <p:nvPr/>
        </p:nvCxnSpPr>
        <p:spPr>
          <a:xfrm rot="10800000" flipV="1">
            <a:off x="5453074" y="1823339"/>
            <a:ext cx="762000" cy="578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16200000" flipH="1">
            <a:off x="914400" y="3200400"/>
            <a:ext cx="8382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10800000" flipV="1">
            <a:off x="2895600" y="6096000"/>
            <a:ext cx="3810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5" idx="3"/>
          </p:cNvCxnSpPr>
          <p:nvPr/>
        </p:nvCxnSpPr>
        <p:spPr>
          <a:xfrm flipV="1">
            <a:off x="7548384" y="5715000"/>
            <a:ext cx="147816" cy="2608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10800000" flipV="1">
            <a:off x="2971800" y="6096000"/>
            <a:ext cx="35814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Generalization/specialization  	</a:t>
            </a:r>
            <a:endParaRPr lang="fa-IR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283494" y="2483644"/>
            <a:ext cx="5934075" cy="296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Polymorphism and Overloading</a:t>
            </a:r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3048000" y="4114800"/>
            <a:ext cx="3048000" cy="1676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sz="100" dirty="0"/>
          </a:p>
          <a:p>
            <a:r>
              <a:rPr lang="en-US" sz="1600" dirty="0" err="1"/>
              <a:t>Rectungle</a:t>
            </a:r>
            <a:endParaRPr lang="en-US" sz="1600" dirty="0"/>
          </a:p>
          <a:p>
            <a:endParaRPr lang="en-US" sz="1100" dirty="0"/>
          </a:p>
          <a:p>
            <a:r>
              <a:rPr lang="en-US" sz="1600" dirty="0"/>
              <a:t>x : Float</a:t>
            </a:r>
          </a:p>
          <a:p>
            <a:endParaRPr lang="en-US" sz="1000" dirty="0"/>
          </a:p>
          <a:p>
            <a:r>
              <a:rPr lang="en-US" sz="1600" dirty="0"/>
              <a:t>area()</a:t>
            </a:r>
          </a:p>
          <a:p>
            <a:r>
              <a:rPr lang="en-US" sz="1600" dirty="0"/>
              <a:t>Display(loc :loc)</a:t>
            </a:r>
          </a:p>
          <a:p>
            <a:r>
              <a:rPr lang="en-US" sz="1600" dirty="0"/>
              <a:t>Display(loc: loc time: integer)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048000" y="4572000"/>
            <a:ext cx="3048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048000" y="4953000"/>
            <a:ext cx="3048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324600" y="4114800"/>
            <a:ext cx="1828800" cy="1676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Polygon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points : List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display()</a:t>
            </a:r>
          </a:p>
          <a:p>
            <a:pPr algn="ctr"/>
            <a:r>
              <a:rPr lang="en-US" dirty="0"/>
              <a:t>Area()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324600" y="4572000"/>
            <a:ext cx="18288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324600" y="5105400"/>
            <a:ext cx="18288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648200" y="1295400"/>
            <a:ext cx="1828800" cy="1828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shape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Origin</a:t>
            </a:r>
          </a:p>
          <a:p>
            <a:pPr algn="ctr"/>
            <a:endParaRPr lang="en-US" sz="1000" dirty="0"/>
          </a:p>
          <a:p>
            <a:pPr algn="ctr"/>
            <a:r>
              <a:rPr lang="en-US" dirty="0"/>
              <a:t>move()</a:t>
            </a:r>
          </a:p>
          <a:p>
            <a:pPr algn="ctr"/>
            <a:r>
              <a:rPr lang="en-US" dirty="0"/>
              <a:t>resize()</a:t>
            </a:r>
          </a:p>
          <a:p>
            <a:pPr algn="ctr"/>
            <a:r>
              <a:rPr lang="en-US" dirty="0"/>
              <a:t>Display()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4648200" y="1752600"/>
            <a:ext cx="18288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648200" y="2286000"/>
            <a:ext cx="18288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200400" y="6096000"/>
            <a:ext cx="1828800" cy="762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Square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area()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7" name="Isosceles Triangle 16"/>
          <p:cNvSpPr/>
          <p:nvPr/>
        </p:nvSpPr>
        <p:spPr>
          <a:xfrm>
            <a:off x="3962400" y="5791200"/>
            <a:ext cx="381000" cy="152400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 flipH="1">
            <a:off x="5410200" y="3124200"/>
            <a:ext cx="304800" cy="304800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hape 20"/>
          <p:cNvCxnSpPr>
            <a:stCxn id="18" idx="3"/>
          </p:cNvCxnSpPr>
          <p:nvPr/>
        </p:nvCxnSpPr>
        <p:spPr>
          <a:xfrm rot="5400000">
            <a:off x="4457700" y="3009900"/>
            <a:ext cx="685800" cy="1524000"/>
          </a:xfrm>
          <a:prstGeom prst="bentConnector3">
            <a:avLst>
              <a:gd name="adj1" fmla="val 2810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8" idx="3"/>
          </p:cNvCxnSpPr>
          <p:nvPr/>
        </p:nvCxnSpPr>
        <p:spPr>
          <a:xfrm rot="16200000" flipH="1">
            <a:off x="6096000" y="2895600"/>
            <a:ext cx="609600" cy="1676400"/>
          </a:xfrm>
          <a:prstGeom prst="bentConnector3">
            <a:avLst>
              <a:gd name="adj1" fmla="val 3209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7" idx="3"/>
            <a:endCxn id="16" idx="0"/>
          </p:cNvCxnSpPr>
          <p:nvPr/>
        </p:nvCxnSpPr>
        <p:spPr>
          <a:xfrm rot="5400000">
            <a:off x="4057650" y="6000750"/>
            <a:ext cx="152400" cy="3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19200" y="4724400"/>
            <a:ext cx="1293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overloading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34200" y="1295400"/>
            <a:ext cx="1262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Abstract</a:t>
            </a:r>
          </a:p>
          <a:p>
            <a:r>
              <a:rPr lang="en-US" b="1" dirty="0"/>
              <a:t> operations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477000" y="6096000"/>
            <a:ext cx="2327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Polymorphic operation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rot="10800000" flipV="1">
            <a:off x="6781800" y="1905000"/>
            <a:ext cx="762000" cy="1963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057400" y="5181600"/>
            <a:ext cx="8382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10800000" flipV="1">
            <a:off x="5334000" y="6477000"/>
            <a:ext cx="1447800" cy="1201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200400" y="6400800"/>
            <a:ext cx="18288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200400" y="6629400"/>
            <a:ext cx="18288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04800" y="1447800"/>
            <a:ext cx="32704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b="1" dirty="0">
                <a:cs typeface="+mn-cs"/>
              </a:rPr>
              <a:t>یک متد چند ریخت است وقتی در کلاسهای مختلف رفتار متفاوتی در سلسله مراتب کلاسها دارند. </a:t>
            </a:r>
          </a:p>
          <a:p>
            <a:pPr algn="r" rtl="1"/>
            <a:r>
              <a:rPr lang="fa-IR" b="1" dirty="0">
                <a:cs typeface="+mn-cs"/>
              </a:rPr>
              <a:t>سربارگذاری به یک متد در یک کلاس اشاره میکند که امضاهای متفاوتی دارند.</a:t>
            </a:r>
            <a:endParaRPr lang="en-US" b="1" dirty="0">
              <a:cs typeface="+mn-cs"/>
            </a:endParaRP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/>
              <a:t>رابطه تجمعی</a:t>
            </a:r>
            <a:br>
              <a:rPr lang="en-US" dirty="0"/>
            </a:br>
            <a:r>
              <a:rPr lang="en-US" dirty="0"/>
              <a:t>(Aggregation Relationship)</a:t>
            </a:r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57200" y="2249424"/>
            <a:ext cx="8229600" cy="432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marR="0" lvl="0" indent="-342900" algn="r" defTabSz="914400" rtl="1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0" lang="fa-IR" sz="30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معنایی : این رابطه کل </a:t>
            </a:r>
            <a:r>
              <a:rPr kumimoji="0" lang="en-US" sz="30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(whole)</a:t>
            </a:r>
            <a:r>
              <a:rPr kumimoji="0" lang="fa-IR" sz="30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را از بخش</a:t>
            </a:r>
            <a:r>
              <a:rPr kumimoji="0" lang="en-US" sz="30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(part) </a:t>
            </a:r>
            <a:r>
              <a:rPr kumimoji="0" lang="fa-IR" sz="30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جدا می کند. </a:t>
            </a:r>
            <a:r>
              <a:rPr kumimoji="0" lang="en-US" sz="30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aggregation</a:t>
            </a:r>
            <a:r>
              <a:rPr kumimoji="0" lang="fa-IR" sz="30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یک رابطه </a:t>
            </a:r>
            <a:r>
              <a:rPr kumimoji="0" lang="en-US" sz="30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“has – a”</a:t>
            </a:r>
            <a:r>
              <a:rPr kumimoji="0" lang="fa-IR" sz="30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است – یک شی از کل شامل اشیائی از بخش است. </a:t>
            </a:r>
          </a:p>
          <a:p>
            <a:pPr marL="342900" marR="0" lvl="0" indent="-342900" algn="r" defTabSz="914400" rtl="1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0" lang="fa-IR" sz="30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نماد:  </a:t>
            </a:r>
            <a:endParaRPr kumimoji="0" lang="en-US" sz="3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14400" y="5181600"/>
            <a:ext cx="2057400" cy="609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Company </a:t>
            </a:r>
          </a:p>
        </p:txBody>
      </p:sp>
      <p:sp>
        <p:nvSpPr>
          <p:cNvPr id="9" name="Rectangle 8"/>
          <p:cNvSpPr/>
          <p:nvPr/>
        </p:nvSpPr>
        <p:spPr>
          <a:xfrm>
            <a:off x="5791200" y="5181600"/>
            <a:ext cx="2057400" cy="609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Department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57600" y="4267200"/>
            <a:ext cx="1317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Aggregation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rot="5400000">
            <a:off x="4114800" y="4800600"/>
            <a:ext cx="6096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867400" y="4495800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324600" y="4800600"/>
            <a:ext cx="3810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57200" y="4267200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Whole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990600" y="4648200"/>
            <a:ext cx="5334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iamond 15"/>
          <p:cNvSpPr/>
          <p:nvPr/>
        </p:nvSpPr>
        <p:spPr>
          <a:xfrm>
            <a:off x="2971800" y="5334000"/>
            <a:ext cx="381000" cy="3048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>
            <a:stCxn id="16" idx="3"/>
            <a:endCxn id="9" idx="1"/>
          </p:cNvCxnSpPr>
          <p:nvPr/>
        </p:nvCxnSpPr>
        <p:spPr>
          <a:xfrm>
            <a:off x="3352800" y="5486400"/>
            <a:ext cx="2438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124200" y="4953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10200" y="50292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نمودار کلاس </a:t>
            </a:r>
            <a:r>
              <a:rPr lang="en-US" dirty="0"/>
              <a:t>(class diagram)</a:t>
            </a:r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a-IR" dirty="0"/>
              <a:t>گرافی از کلاس ها که توسط روابط مختلف به هم متصل شده اند، کلاس دیاگرام نامیده می شود.</a:t>
            </a:r>
          </a:p>
          <a:p>
            <a:r>
              <a:rPr lang="fa-IR" dirty="0"/>
              <a:t>نمودار کلاس جهت نمایش دید استاتیک سیستم به کار می رود – مدل سازی </a:t>
            </a:r>
            <a:r>
              <a:rPr lang="en-US" dirty="0"/>
              <a:t>vocabulary</a:t>
            </a:r>
            <a:r>
              <a:rPr lang="fa-IR" dirty="0"/>
              <a:t> و </a:t>
            </a:r>
            <a:r>
              <a:rPr lang="en-US" dirty="0"/>
              <a:t>collaborations</a:t>
            </a:r>
          </a:p>
          <a:p>
            <a:r>
              <a:rPr lang="fa-IR" dirty="0"/>
              <a:t>نمودارهای کلاس توصیفی هستند – این نمودارها برای مصورسازی، تعیین، مستند سازی و ساخت سیستم های قابل اجرا از طریق </a:t>
            </a:r>
            <a:r>
              <a:rPr lang="en-US" dirty="0"/>
              <a:t>forward engineering</a:t>
            </a:r>
            <a:r>
              <a:rPr lang="fa-IR" dirty="0"/>
              <a:t> مفید هستند. </a:t>
            </a:r>
          </a:p>
          <a:p>
            <a:r>
              <a:rPr lang="fa-IR" dirty="0"/>
              <a:t>ممکن است بیش از یک کلاس دیاگرام وجود داشته باشد </a:t>
            </a:r>
          </a:p>
          <a:p>
            <a:r>
              <a:rPr lang="fa-IR" dirty="0"/>
              <a:t>یک کلاس دیاگرام ممکن است به چند </a:t>
            </a:r>
            <a:r>
              <a:rPr lang="en-US" dirty="0"/>
              <a:t>sub-class diagram</a:t>
            </a:r>
            <a:r>
              <a:rPr lang="fa-IR" dirty="0"/>
              <a:t> تجزیه شود.</a:t>
            </a:r>
          </a:p>
          <a:p>
            <a:r>
              <a:rPr lang="fa-IR" dirty="0"/>
              <a:t>کلاس دیاگرام ها برای ایجاد </a:t>
            </a:r>
            <a:r>
              <a:rPr lang="en-US" dirty="0"/>
              <a:t>component diagram</a:t>
            </a:r>
            <a:r>
              <a:rPr lang="fa-IR" dirty="0"/>
              <a:t> ها و </a:t>
            </a:r>
            <a:r>
              <a:rPr lang="en-US" dirty="0"/>
              <a:t>deployment diagram</a:t>
            </a:r>
            <a:r>
              <a:rPr lang="fa-IR" dirty="0"/>
              <a:t> ها مفید هستند.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subject (system boundary)</a:t>
            </a:r>
            <a:endParaRPr lang="fa-I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71472" y="1714488"/>
            <a:ext cx="7786742" cy="4786346"/>
          </a:xfrm>
        </p:spPr>
        <p:txBody>
          <a:bodyPr/>
          <a:lstStyle/>
          <a:p>
            <a:r>
              <a:rPr lang="fa-IR" dirty="0"/>
              <a:t>موضوع توسط کسی یا چیزی که از سیستم استفاده می کند ( برای مثال : </a:t>
            </a:r>
            <a:r>
              <a:rPr lang="en-US" dirty="0"/>
              <a:t>Actor</a:t>
            </a:r>
            <a:r>
              <a:rPr lang="fa-IR" dirty="0"/>
              <a:t>ها ) تعریف می شود و مشخص می کند که مزایای اصلی که سیستم برای </a:t>
            </a:r>
            <a:r>
              <a:rPr lang="en-US" dirty="0"/>
              <a:t>Actor</a:t>
            </a:r>
            <a:r>
              <a:rPr lang="fa-IR" dirty="0"/>
              <a:t>ها فراهم می کند چیست (</a:t>
            </a:r>
            <a:r>
              <a:rPr lang="en-US" dirty="0"/>
              <a:t>use case </a:t>
            </a:r>
            <a:r>
              <a:rPr lang="fa-IR" dirty="0"/>
              <a:t>ها )</a:t>
            </a:r>
          </a:p>
          <a:p>
            <a:r>
              <a:rPr lang="en-US" dirty="0"/>
              <a:t>Subject</a:t>
            </a:r>
            <a:r>
              <a:rPr lang="fa-IR" dirty="0"/>
              <a:t> به صورت جعبه ای همراه با نام سیستم مشخص می شود. </a:t>
            </a:r>
          </a:p>
          <a:p>
            <a:r>
              <a:rPr lang="en-US" dirty="0"/>
              <a:t>Actor</a:t>
            </a:r>
            <a:r>
              <a:rPr lang="fa-IR" dirty="0"/>
              <a:t> ها خارج از مزر و </a:t>
            </a:r>
            <a:r>
              <a:rPr lang="en-US" dirty="0"/>
              <a:t>use case</a:t>
            </a:r>
            <a:r>
              <a:rPr lang="fa-IR" dirty="0"/>
              <a:t>ها داخل جعبه قرار دارند.</a:t>
            </a:r>
          </a:p>
          <a:p>
            <a:endParaRPr lang="fa-IR" dirty="0"/>
          </a:p>
          <a:p>
            <a:endParaRPr lang="en-US" dirty="0"/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مثال کلاس دیاگرام </a:t>
            </a: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-108520" y="260648"/>
            <a:ext cx="8150534" cy="6919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نمودار کلاس (ادامه...)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a-IR" dirty="0"/>
              <a:t>هر نمودار کلاس شامل :</a:t>
            </a:r>
          </a:p>
          <a:p>
            <a:pPr lvl="1"/>
            <a:r>
              <a:rPr lang="en-US" dirty="0"/>
              <a:t>Classes</a:t>
            </a:r>
          </a:p>
          <a:p>
            <a:pPr lvl="1"/>
            <a:r>
              <a:rPr lang="en-US" dirty="0"/>
              <a:t>Abstract class</a:t>
            </a:r>
          </a:p>
          <a:p>
            <a:pPr lvl="1"/>
            <a:r>
              <a:rPr lang="en-US" dirty="0"/>
              <a:t>Interfaces</a:t>
            </a:r>
          </a:p>
          <a:p>
            <a:pPr lvl="1"/>
            <a:r>
              <a:rPr lang="en-US" dirty="0"/>
              <a:t>Packages and subsystems</a:t>
            </a:r>
          </a:p>
          <a:p>
            <a:pPr lvl="1"/>
            <a:r>
              <a:rPr lang="en-US" dirty="0"/>
              <a:t>Association, dependency, generalization and aggregation relationship</a:t>
            </a:r>
          </a:p>
          <a:p>
            <a:pPr lvl="1"/>
            <a:r>
              <a:rPr lang="en-US" dirty="0"/>
              <a:t>Notes </a:t>
            </a:r>
          </a:p>
          <a:p>
            <a:r>
              <a:rPr lang="fa-IR" dirty="0"/>
              <a:t>کلاس مجرد </a:t>
            </a:r>
            <a:r>
              <a:rPr lang="en-US" dirty="0"/>
              <a:t>(abstract class)</a:t>
            </a:r>
            <a:r>
              <a:rPr lang="fa-IR" dirty="0"/>
              <a:t> یک کلاس معمولی است با این تفاوت که نمی توان از آن کلاس نمونه ای ایجاد کرد. 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نماد کلاس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a-IR" dirty="0"/>
              <a:t>آیکن کلاس شامل سه بخش است:</a:t>
            </a:r>
          </a:p>
          <a:p>
            <a:pPr lvl="1"/>
            <a:r>
              <a:rPr lang="fa-I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نام: </a:t>
            </a:r>
            <a:r>
              <a:rPr lang="fa-IR" dirty="0"/>
              <a:t>نام باید منحصربه فرد باشد. به طور قراردادی، نام با حروف بزرگ شروع می شود و فاصله بین کلمات حذف می شود. به طور قراردادی، حرف اول صفت و نام های عملیات با حروف کوچک شروع می شوند.</a:t>
            </a:r>
          </a:p>
          <a:p>
            <a:pPr lvl="1"/>
            <a:r>
              <a:rPr lang="fa-I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صفات </a:t>
            </a:r>
            <a:r>
              <a:rPr lang="fa-IR" dirty="0"/>
              <a:t>: فرمت صفت </a:t>
            </a:r>
            <a:r>
              <a:rPr lang="en-US" dirty="0"/>
              <a:t>:</a:t>
            </a:r>
          </a:p>
          <a:p>
            <a:pPr lvl="1" algn="l"/>
            <a:r>
              <a:rPr lang="en-US" dirty="0"/>
              <a:t>Visibility </a:t>
            </a:r>
            <a:r>
              <a:rPr lang="en-US" dirty="0" err="1"/>
              <a:t>attributeName</a:t>
            </a:r>
            <a:r>
              <a:rPr lang="en-US" dirty="0"/>
              <a:t> : Type [multiplicity] = </a:t>
            </a:r>
          </a:p>
          <a:p>
            <a:pPr lvl="1" algn="l">
              <a:buNone/>
            </a:pPr>
            <a:r>
              <a:rPr lang="en-US" dirty="0"/>
              <a:t>    </a:t>
            </a:r>
            <a:r>
              <a:rPr lang="en-US" dirty="0" err="1"/>
              <a:t>DefaultValue</a:t>
            </a:r>
            <a:r>
              <a:rPr lang="en-US" dirty="0"/>
              <a:t> {property string}</a:t>
            </a:r>
            <a:endParaRPr lang="fa-IR" dirty="0"/>
          </a:p>
          <a:p>
            <a:pPr lvl="1"/>
            <a:r>
              <a:rPr lang="fa-I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عملیات</a:t>
            </a:r>
            <a:r>
              <a:rPr lang="fa-IR" dirty="0"/>
              <a:t>: فرمت عملیات </a:t>
            </a:r>
          </a:p>
          <a:p>
            <a:pPr lvl="1" algn="l"/>
            <a:r>
              <a:rPr lang="en-US" dirty="0"/>
              <a:t>Visibility </a:t>
            </a:r>
            <a:r>
              <a:rPr lang="en-US" dirty="0" err="1"/>
              <a:t>operationName</a:t>
            </a:r>
            <a:r>
              <a:rPr lang="en-US" dirty="0"/>
              <a:t> (</a:t>
            </a:r>
            <a:r>
              <a:rPr lang="en-US" dirty="0" err="1"/>
              <a:t>parameterName</a:t>
            </a:r>
            <a:r>
              <a:rPr lang="en-US" dirty="0"/>
              <a:t> : Type) :</a:t>
            </a:r>
          </a:p>
          <a:p>
            <a:pPr lvl="1" algn="l">
              <a:buNone/>
            </a:pPr>
            <a:r>
              <a:rPr lang="en-US" dirty="0"/>
              <a:t>    </a:t>
            </a:r>
            <a:r>
              <a:rPr lang="en-US" dirty="0" err="1"/>
              <a:t>ReturnType</a:t>
            </a:r>
            <a:r>
              <a:rPr lang="en-US" dirty="0"/>
              <a:t> {property string}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روابط کلاس ها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447800"/>
            <a:ext cx="7234156" cy="4946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روابط کلاس ها (ادامه...)</a:t>
            </a: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716756" y="2283619"/>
            <a:ext cx="7067550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قابل رویت بودن کلاس ها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a-IR" dirty="0"/>
              <a:t>در </a:t>
            </a:r>
            <a:r>
              <a:rPr lang="en-US" dirty="0"/>
              <a:t>C++</a:t>
            </a:r>
            <a:r>
              <a:rPr lang="fa-IR" dirty="0"/>
              <a:t> اعضا می توانند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Public</a:t>
            </a:r>
            <a:r>
              <a:rPr lang="fa-IR" dirty="0"/>
              <a:t> : توسط همه قابل دسترس باشند.</a:t>
            </a:r>
          </a:p>
          <a:p>
            <a:pPr lvl="1"/>
            <a:r>
              <a:rPr lang="en-US" dirty="0"/>
              <a:t>Protected</a:t>
            </a:r>
            <a:r>
              <a:rPr lang="fa-IR" dirty="0"/>
              <a:t> : فقط توسط زیرکلاس ها، </a:t>
            </a:r>
            <a:r>
              <a:rPr lang="en-US" dirty="0"/>
              <a:t>friend</a:t>
            </a:r>
            <a:r>
              <a:rPr lang="fa-IR" dirty="0"/>
              <a:t>ها یا خود کلاس قابل دسترس هستند. </a:t>
            </a:r>
          </a:p>
          <a:p>
            <a:pPr lvl="1"/>
            <a:r>
              <a:rPr lang="en-US" dirty="0"/>
              <a:t>Private</a:t>
            </a:r>
            <a:r>
              <a:rPr lang="fa-IR" dirty="0"/>
              <a:t>: فقط توسط خود کلاس یا </a:t>
            </a:r>
            <a:r>
              <a:rPr lang="en-US" dirty="0"/>
              <a:t>friend</a:t>
            </a:r>
            <a:r>
              <a:rPr lang="fa-IR" dirty="0"/>
              <a:t>هایش قابل دسترس باشند. </a:t>
            </a:r>
          </a:p>
          <a:p>
            <a:r>
              <a:rPr lang="fa-IR" dirty="0"/>
              <a:t>قابل دسترس بودن :</a:t>
            </a:r>
          </a:p>
          <a:p>
            <a:pPr lvl="1"/>
            <a:r>
              <a:rPr lang="en-US" dirty="0"/>
              <a:t>Public (+)</a:t>
            </a:r>
            <a:r>
              <a:rPr lang="fa-IR" dirty="0"/>
              <a:t> : قابل مشاهده توسط هر جزئی که کلاس را می بیند.</a:t>
            </a:r>
          </a:p>
          <a:p>
            <a:pPr lvl="1"/>
            <a:r>
              <a:rPr lang="en-US" dirty="0"/>
              <a:t>Protected (#)</a:t>
            </a:r>
            <a:r>
              <a:rPr lang="fa-IR" dirty="0"/>
              <a:t> : قابل مشاهده توسط اجزای دیگر داخل کلاس و زیرکلاسها</a:t>
            </a:r>
          </a:p>
          <a:p>
            <a:pPr lvl="1"/>
            <a:r>
              <a:rPr lang="en-US" dirty="0"/>
              <a:t>Private (-)</a:t>
            </a:r>
            <a:r>
              <a:rPr lang="fa-IR" dirty="0"/>
              <a:t> : قابل مشاهده توسط اجزای دیگر در داخل کلاس</a:t>
            </a:r>
          </a:p>
          <a:p>
            <a:pPr lvl="1"/>
            <a:r>
              <a:rPr lang="en-US" dirty="0"/>
              <a:t>Package (~)</a:t>
            </a:r>
            <a:r>
              <a:rPr lang="fa-IR" dirty="0"/>
              <a:t> : قابل مشاهده توسط اجزای داخل همان </a:t>
            </a:r>
            <a:r>
              <a:rPr lang="en-US" dirty="0"/>
              <a:t>package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دیاگرام شی </a:t>
            </a:r>
            <a:r>
              <a:rPr lang="en-US" dirty="0"/>
              <a:t>(object diagram)</a:t>
            </a:r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a-IR" dirty="0"/>
              <a:t>نمودار شی یک گراف است – مجموعه ای از گره ها (اشیاء) و یال ها ( لینک ها)</a:t>
            </a:r>
          </a:p>
          <a:p>
            <a:r>
              <a:rPr lang="fa-IR" dirty="0"/>
              <a:t>نمودار شی مجموعه ای از نمونه های کلاس ها و روابط آنها را در یک واحد زمانی مدل می کند – یک نمونه از کلاس دیاگرام است</a:t>
            </a:r>
          </a:p>
          <a:p>
            <a:r>
              <a:rPr lang="fa-IR" dirty="0"/>
              <a:t>چند نمودار شی می تواند برای یک کلاس دیاگرام وجود داشته باشد. </a:t>
            </a:r>
          </a:p>
          <a:p>
            <a:r>
              <a:rPr lang="fa-IR" dirty="0"/>
              <a:t>نمودار شی دید استاتیک یک سیستم را نشان می دهد – این نمودار شامل مجموعه ای از اشیا ، حالت های آنها و روابطشان است.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دیاگرام شی </a:t>
            </a:r>
            <a:r>
              <a:rPr lang="en-US" dirty="0"/>
              <a:t>(object diagram)</a:t>
            </a:r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dirty="0"/>
              <a:t>مشابه دیاگرام کلاس، یک خط افقی  نام شی را از صفت ها و مقادیر صفت های شی مجزا می کند. </a:t>
            </a:r>
          </a:p>
          <a:p>
            <a:r>
              <a:rPr lang="fa-IR" dirty="0"/>
              <a:t>اشیاء از طریق </a:t>
            </a:r>
            <a:r>
              <a:rPr lang="en-US" dirty="0"/>
              <a:t>link</a:t>
            </a:r>
            <a:r>
              <a:rPr lang="fa-IR" dirty="0"/>
              <a:t>ها با یکدیگر در ارتباطند. </a:t>
            </a:r>
          </a:p>
          <a:p>
            <a:r>
              <a:rPr lang="fa-IR" dirty="0"/>
              <a:t>یک </a:t>
            </a:r>
            <a:r>
              <a:rPr lang="en-US" dirty="0"/>
              <a:t>link</a:t>
            </a:r>
            <a:r>
              <a:rPr lang="fa-IR" dirty="0"/>
              <a:t>، نمونه ای از یک </a:t>
            </a:r>
            <a:r>
              <a:rPr lang="en-US" dirty="0"/>
              <a:t>association</a:t>
            </a:r>
            <a:r>
              <a:rPr lang="fa-IR" dirty="0"/>
              <a:t> است. 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488" y="4143380"/>
            <a:ext cx="3552825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a-IR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مثال نمودار شی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9600" y="2971800"/>
            <a:ext cx="1828800" cy="10668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d1 : Department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name = “Sales”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20973" y="3505201"/>
            <a:ext cx="18288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248400" y="4800600"/>
            <a:ext cx="2667000" cy="9144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sng" dirty="0"/>
              <a:t>:</a:t>
            </a:r>
            <a:r>
              <a:rPr lang="en-US" u="sng" dirty="0" err="1"/>
              <a:t>ContactInformation</a:t>
            </a:r>
            <a:endParaRPr lang="en-US" u="sng" dirty="0"/>
          </a:p>
          <a:p>
            <a:pPr algn="ctr"/>
            <a:endParaRPr lang="en-US" dirty="0"/>
          </a:p>
          <a:p>
            <a:pPr algn="ctr"/>
            <a:r>
              <a:rPr lang="en-US" dirty="0"/>
              <a:t>phone = “555-555-1212”</a:t>
            </a:r>
          </a:p>
        </p:txBody>
      </p:sp>
      <p:cxnSp>
        <p:nvCxnSpPr>
          <p:cNvPr id="11" name="Straight Connector 10"/>
          <p:cNvCxnSpPr>
            <a:stCxn id="10" idx="1"/>
            <a:endCxn id="10" idx="3"/>
          </p:cNvCxnSpPr>
          <p:nvPr/>
        </p:nvCxnSpPr>
        <p:spPr>
          <a:xfrm rot="10800000" flipH="1">
            <a:off x="6248400" y="5257801"/>
            <a:ext cx="2667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429000" y="4876800"/>
            <a:ext cx="2438400" cy="1295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sng" dirty="0"/>
              <a:t>p1 : Person</a:t>
            </a:r>
          </a:p>
          <a:p>
            <a:pPr algn="ctr"/>
            <a:endParaRPr lang="en-US" sz="1200" dirty="0"/>
          </a:p>
          <a:p>
            <a:r>
              <a:rPr lang="en-US" dirty="0"/>
              <a:t>name = “Mary”</a:t>
            </a:r>
          </a:p>
          <a:p>
            <a:r>
              <a:rPr lang="en-US" dirty="0" err="1"/>
              <a:t>EmployeeID</a:t>
            </a:r>
            <a:r>
              <a:rPr lang="en-US" dirty="0"/>
              <a:t> = 9999</a:t>
            </a:r>
          </a:p>
          <a:p>
            <a:r>
              <a:rPr lang="en-US" dirty="0"/>
              <a:t>Title = “VP of Sales”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10800000" flipH="1">
            <a:off x="3429000" y="5257800"/>
            <a:ext cx="24384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33400" y="4724400"/>
            <a:ext cx="1981200" cy="10668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sng" dirty="0"/>
              <a:t>d3 : Department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name = “US Sales”</a:t>
            </a:r>
          </a:p>
        </p:txBody>
      </p:sp>
      <p:cxnSp>
        <p:nvCxnSpPr>
          <p:cNvPr id="15" name="Straight Connector 14"/>
          <p:cNvCxnSpPr>
            <a:endCxn id="14" idx="3"/>
          </p:cNvCxnSpPr>
          <p:nvPr/>
        </p:nvCxnSpPr>
        <p:spPr>
          <a:xfrm>
            <a:off x="544773" y="5257801"/>
            <a:ext cx="1969827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943600" y="2819400"/>
            <a:ext cx="1828800" cy="10668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sng" dirty="0"/>
              <a:t>d2 : Department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name = “R&amp;D”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5954973" y="3352801"/>
            <a:ext cx="18288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200400" y="1828800"/>
            <a:ext cx="1676400" cy="533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sng" dirty="0"/>
              <a:t>c: Company</a:t>
            </a:r>
          </a:p>
        </p:txBody>
      </p:sp>
      <p:cxnSp>
        <p:nvCxnSpPr>
          <p:cNvPr id="19" name="Straight Connector 18"/>
          <p:cNvCxnSpPr>
            <a:stCxn id="18" idx="2"/>
            <a:endCxn id="8" idx="0"/>
          </p:cNvCxnSpPr>
          <p:nvPr/>
        </p:nvCxnSpPr>
        <p:spPr>
          <a:xfrm rot="5400000">
            <a:off x="2476500" y="1409700"/>
            <a:ext cx="609600" cy="251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8" idx="2"/>
            <a:endCxn id="16" idx="0"/>
          </p:cNvCxnSpPr>
          <p:nvPr/>
        </p:nvCxnSpPr>
        <p:spPr>
          <a:xfrm rot="16200000" flipH="1">
            <a:off x="5219700" y="1181100"/>
            <a:ext cx="457200" cy="2819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2"/>
            <a:endCxn id="14" idx="0"/>
          </p:cNvCxnSpPr>
          <p:nvPr/>
        </p:nvCxnSpPr>
        <p:spPr>
          <a:xfrm rot="5400000">
            <a:off x="1181101" y="4381500"/>
            <a:ext cx="685799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514600" y="5638800"/>
            <a:ext cx="9144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3"/>
          </p:cNvCxnSpPr>
          <p:nvPr/>
        </p:nvCxnSpPr>
        <p:spPr>
          <a:xfrm flipV="1">
            <a:off x="5867400" y="5486400"/>
            <a:ext cx="381000" cy="3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934200" y="4114800"/>
            <a:ext cx="182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Anoymous</a:t>
            </a:r>
            <a:r>
              <a:rPr lang="en-US" dirty="0"/>
              <a:t> object</a:t>
            </a:r>
          </a:p>
        </p:txBody>
      </p:sp>
      <p:cxnSp>
        <p:nvCxnSpPr>
          <p:cNvPr id="25" name="Straight Arrow Connector 24"/>
          <p:cNvCxnSpPr>
            <a:stCxn id="24" idx="2"/>
          </p:cNvCxnSpPr>
          <p:nvPr/>
        </p:nvCxnSpPr>
        <p:spPr>
          <a:xfrm rot="5400000">
            <a:off x="7650896" y="4529436"/>
            <a:ext cx="240268" cy="1496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400800" y="1905000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rot="16200000" flipH="1">
            <a:off x="6667500" y="2400301"/>
            <a:ext cx="533401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43000" y="18288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</a:t>
            </a:r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 rot="16200000" flipH="1">
            <a:off x="1685388" y="1913988"/>
            <a:ext cx="468868" cy="1037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219200" y="6172200"/>
            <a:ext cx="1823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Attribute values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2895600" y="6172200"/>
            <a:ext cx="129814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Package diagram</a:t>
            </a:r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Package</a:t>
            </a:r>
            <a:r>
              <a:rPr lang="fa-IR" dirty="0"/>
              <a:t> مکانیزمی در </a:t>
            </a:r>
            <a:r>
              <a:rPr lang="en-US" dirty="0"/>
              <a:t>UML</a:t>
            </a:r>
            <a:r>
              <a:rPr lang="fa-IR" dirty="0"/>
              <a:t> برای گروه بندی است.</a:t>
            </a:r>
          </a:p>
          <a:p>
            <a:r>
              <a:rPr lang="fa-IR" dirty="0"/>
              <a:t>اهداف </a:t>
            </a:r>
            <a:r>
              <a:rPr lang="en-US" dirty="0"/>
              <a:t>package</a:t>
            </a:r>
            <a:r>
              <a:rPr lang="fa-IR" dirty="0"/>
              <a:t>: </a:t>
            </a:r>
          </a:p>
          <a:p>
            <a:pPr lvl="1"/>
            <a:r>
              <a:rPr lang="fa-IR" dirty="0"/>
              <a:t>گروه بندی معنایی اجزای به هم وابسته </a:t>
            </a:r>
          </a:p>
          <a:p>
            <a:pPr lvl="1"/>
            <a:r>
              <a:rPr lang="fa-IR" dirty="0"/>
              <a:t>فراهم کننده فضای نام پنهان شده به طوری که نام ها باید منحصر به فرد باشند – برای دسترسی به جزئی در داخل یک فضای نام باید نام عنصر و نام فضای نام را مشخص کنید.</a:t>
            </a:r>
          </a:p>
          <a:p>
            <a:r>
              <a:rPr lang="fa-IR" dirty="0"/>
              <a:t>مالک هر عنصر مدل یک </a:t>
            </a:r>
            <a:r>
              <a:rPr lang="en-US" dirty="0"/>
              <a:t>package</a:t>
            </a:r>
            <a:r>
              <a:rPr lang="fa-IR" dirty="0"/>
              <a:t> است</a:t>
            </a:r>
          </a:p>
          <a:p>
            <a:r>
              <a:rPr lang="fa-IR" dirty="0"/>
              <a:t>عناصر </a:t>
            </a:r>
            <a:r>
              <a:rPr lang="en-US" dirty="0"/>
              <a:t>package</a:t>
            </a:r>
            <a:r>
              <a:rPr lang="fa-IR" dirty="0"/>
              <a:t> میدان دید دارند :</a:t>
            </a:r>
          </a:p>
          <a:p>
            <a:pPr lvl="1"/>
            <a:r>
              <a:rPr lang="en-US" dirty="0"/>
              <a:t>Public (+)</a:t>
            </a:r>
            <a:r>
              <a:rPr lang="fa-IR" dirty="0"/>
              <a:t> : عناصر برای پکیج های دیگر قابل رویت هستند.</a:t>
            </a:r>
          </a:p>
          <a:p>
            <a:pPr lvl="1"/>
            <a:r>
              <a:rPr lang="en-US" dirty="0"/>
              <a:t>Private (-)</a:t>
            </a:r>
            <a:r>
              <a:rPr lang="fa-IR" dirty="0"/>
              <a:t> : عناصر به طور کامل مخفی هستند.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Actor</a:t>
            </a:r>
            <a:r>
              <a:rPr lang="fa-IR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1571612"/>
            <a:ext cx="7929618" cy="4786346"/>
          </a:xfrm>
        </p:spPr>
        <p:txBody>
          <a:bodyPr>
            <a:normAutofit/>
          </a:bodyPr>
          <a:lstStyle/>
          <a:p>
            <a:r>
              <a:rPr lang="fa-IR" dirty="0"/>
              <a:t>مشخص کننده نقش موجودیت های خارجی هنگام تعامل آنها با سیستم است.</a:t>
            </a:r>
          </a:p>
          <a:p>
            <a:r>
              <a:rPr lang="fa-IR" dirty="0"/>
              <a:t>یک نقش می تواند بازی شود توسط :</a:t>
            </a:r>
          </a:p>
          <a:p>
            <a:pPr lvl="1"/>
            <a:r>
              <a:rPr lang="fa-IR" dirty="0"/>
              <a:t>یک کاربر </a:t>
            </a:r>
          </a:p>
          <a:p>
            <a:pPr lvl="1"/>
            <a:r>
              <a:rPr lang="fa-IR" dirty="0"/>
              <a:t>سیستم دیگر </a:t>
            </a:r>
          </a:p>
          <a:p>
            <a:pPr lvl="1"/>
            <a:r>
              <a:rPr lang="fa-IR" dirty="0"/>
              <a:t>یک قطعه سخت افزاری </a:t>
            </a:r>
          </a:p>
          <a:p>
            <a:pPr lvl="1">
              <a:buNone/>
            </a:pPr>
            <a:endParaRPr lang="fa-IR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00232" y="4643446"/>
            <a:ext cx="5085548" cy="198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Package diagram</a:t>
            </a:r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Package stereotypes</a:t>
            </a:r>
            <a:r>
              <a:rPr lang="fa-IR" dirty="0"/>
              <a:t>: </a:t>
            </a:r>
          </a:p>
          <a:p>
            <a:pPr lvl="1"/>
            <a:r>
              <a:rPr lang="en-US" dirty="0"/>
              <a:t>&lt;&lt;framework&gt;&gt;</a:t>
            </a:r>
            <a:r>
              <a:rPr lang="fa-IR" dirty="0"/>
              <a:t>:  پکیجی که شامل عناصر مدلی است که مشخص کننده معماری قابل استفاده مجدد هستند.</a:t>
            </a:r>
          </a:p>
          <a:p>
            <a:pPr lvl="1"/>
            <a:r>
              <a:rPr lang="en-US" dirty="0"/>
              <a:t>&lt;&lt;</a:t>
            </a:r>
            <a:r>
              <a:rPr lang="en-US" dirty="0" err="1"/>
              <a:t>modelLibrary</a:t>
            </a:r>
            <a:r>
              <a:rPr lang="en-US" dirty="0"/>
              <a:t>&gt;&gt;</a:t>
            </a:r>
            <a:r>
              <a:rPr lang="fa-IR" dirty="0"/>
              <a:t> : پکیجی که شامل عناصری است که توسط پکیج های دیگر استفاده می شوند.</a:t>
            </a:r>
          </a:p>
          <a:p>
            <a:pPr lvl="1" algn="l"/>
            <a:r>
              <a:rPr lang="en-US" dirty="0"/>
              <a:t>Library::Users::Librarian</a:t>
            </a:r>
            <a:endParaRPr lang="fa-IR" dirty="0"/>
          </a:p>
          <a:p>
            <a:pPr lvl="1"/>
            <a:endParaRPr lang="en-US" dirty="0"/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Package diagram (cont.)</a:t>
            </a:r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sz="2800" dirty="0"/>
              <a:t>نماد </a:t>
            </a:r>
            <a:r>
              <a:rPr lang="en-US" sz="2800" dirty="0"/>
              <a:t>Package</a:t>
            </a:r>
            <a:r>
              <a:rPr lang="fa-IR" sz="2800" dirty="0"/>
              <a:t> شامل یک چهارگوش به همراه نوار باریکی در بالای سمت چپ آن است.</a:t>
            </a:r>
          </a:p>
          <a:p>
            <a:r>
              <a:rPr lang="fa-IR" sz="2800" dirty="0"/>
              <a:t>نماد </a:t>
            </a:r>
            <a:r>
              <a:rPr lang="en-US" sz="2800" dirty="0"/>
              <a:t>package</a:t>
            </a:r>
            <a:r>
              <a:rPr lang="fa-IR" sz="2800" dirty="0"/>
              <a:t> برای نمایش ساختار و محدوده اجزای مدل های مختلف مانند کلاس ها یا برای سازماندهی </a:t>
            </a:r>
            <a:r>
              <a:rPr lang="en-US" sz="2800" dirty="0"/>
              <a:t>use case</a:t>
            </a:r>
            <a:r>
              <a:rPr lang="fa-IR" sz="2800" dirty="0"/>
              <a:t>ها به کار میروند.</a:t>
            </a:r>
          </a:p>
          <a:p>
            <a:r>
              <a:rPr lang="fa-IR" sz="2800" dirty="0"/>
              <a:t> آنها برای وضوح در یک سیستم بسیار بزرگ یا تقسیم کار استفاده میشوند.</a:t>
            </a:r>
          </a:p>
          <a:p>
            <a:pPr>
              <a:buNone/>
            </a:pPr>
            <a:r>
              <a:rPr lang="fa-IR" sz="2800" dirty="0"/>
              <a:t> </a:t>
            </a:r>
            <a:endParaRPr lang="en-US" sz="2800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4648200"/>
            <a:ext cx="2724150" cy="138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00400" y="4657725"/>
            <a:ext cx="4019550" cy="220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Package diagram (example)</a:t>
            </a:r>
            <a:endParaRPr lang="fa-IR" dirty="0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357188" y="2053026"/>
            <a:ext cx="7786687" cy="4037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Package</a:t>
            </a:r>
            <a:r>
              <a:rPr lang="fa-IR" dirty="0"/>
              <a:t>های تو در تو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sz="2800" dirty="0"/>
              <a:t>پکیج داخلی می تواند تمام اعضای عمومی پکیج خارجی را ببیند.</a:t>
            </a:r>
          </a:p>
          <a:p>
            <a:r>
              <a:rPr lang="fa-IR" sz="2800" dirty="0"/>
              <a:t>پکیج خارجی نمی تواند هیچکدام از اعضای پکیج داخلی را ببیند مگر اینکه یک وابستگی صریح با آنها داشته باشد ( معمولاً </a:t>
            </a:r>
            <a:r>
              <a:rPr lang="en-US" sz="2800" dirty="0"/>
              <a:t>&lt;&lt;access&gt;&gt;</a:t>
            </a:r>
            <a:r>
              <a:rPr lang="fa-IR" sz="2800" dirty="0"/>
              <a:t> یا </a:t>
            </a:r>
            <a:r>
              <a:rPr lang="en-US" sz="2800" dirty="0"/>
              <a:t>&lt;&lt;import&gt;&gt;</a:t>
            </a:r>
            <a:r>
              <a:rPr lang="fa-IR" sz="2800" dirty="0"/>
              <a:t> )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71934" y="3857628"/>
            <a:ext cx="4053603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58" y="3286124"/>
            <a:ext cx="3200400" cy="3143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وابستگی </a:t>
            </a:r>
            <a:r>
              <a:rPr lang="en-US" dirty="0"/>
              <a:t>package</a:t>
            </a:r>
            <a:r>
              <a:rPr lang="fa-IR" dirty="0"/>
              <a:t> ها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a-IR" dirty="0"/>
              <a:t>رابطه وابستگی بین </a:t>
            </a:r>
            <a:r>
              <a:rPr lang="en-US" dirty="0"/>
              <a:t>package</a:t>
            </a:r>
            <a:r>
              <a:rPr lang="fa-IR" dirty="0"/>
              <a:t>ها نشان می دهد که </a:t>
            </a:r>
            <a:r>
              <a:rPr lang="en-US" dirty="0"/>
              <a:t>client package</a:t>
            </a:r>
            <a:r>
              <a:rPr lang="fa-IR" dirty="0"/>
              <a:t> به </a:t>
            </a:r>
            <a:r>
              <a:rPr lang="en-US" dirty="0"/>
              <a:t>supplier package</a:t>
            </a:r>
            <a:r>
              <a:rPr lang="fa-IR" dirty="0"/>
              <a:t> وابسته است.</a:t>
            </a:r>
          </a:p>
          <a:p>
            <a:pPr lvl="1"/>
            <a:r>
              <a:rPr lang="en-US" dirty="0"/>
              <a:t>&lt;&lt;use&gt;&gt;</a:t>
            </a:r>
            <a:r>
              <a:rPr lang="fa-IR" dirty="0"/>
              <a:t> (</a:t>
            </a:r>
            <a:r>
              <a:rPr lang="en-US" dirty="0"/>
              <a:t>default</a:t>
            </a:r>
            <a:r>
              <a:rPr lang="fa-IR" dirty="0"/>
              <a:t>) : یک عنصر در </a:t>
            </a:r>
            <a:r>
              <a:rPr lang="en-US" dirty="0"/>
              <a:t>client package</a:t>
            </a:r>
            <a:r>
              <a:rPr lang="fa-IR" dirty="0"/>
              <a:t> از یک عنصر عمومی در </a:t>
            </a:r>
            <a:r>
              <a:rPr lang="en-US" dirty="0"/>
              <a:t>supplier package</a:t>
            </a:r>
            <a:r>
              <a:rPr lang="fa-IR" dirty="0"/>
              <a:t> استفاده می کند.</a:t>
            </a:r>
          </a:p>
          <a:p>
            <a:pPr lvl="1"/>
            <a:r>
              <a:rPr lang="en-US" dirty="0"/>
              <a:t>&lt;&lt;import&gt;&gt;</a:t>
            </a:r>
            <a:r>
              <a:rPr lang="fa-IR" dirty="0"/>
              <a:t> : عناصر عمومی </a:t>
            </a:r>
            <a:r>
              <a:rPr lang="en-US" dirty="0"/>
              <a:t>supplier namespace </a:t>
            </a:r>
            <a:r>
              <a:rPr lang="fa-IR" dirty="0"/>
              <a:t> به عنوان عناصر عمومی </a:t>
            </a:r>
            <a:r>
              <a:rPr lang="en-US" dirty="0"/>
              <a:t>client namespace </a:t>
            </a:r>
            <a:r>
              <a:rPr lang="fa-IR" dirty="0"/>
              <a:t>اضافه می شوند. عناصر در کلاینت می توانند به عناصر عمومی </a:t>
            </a:r>
            <a:r>
              <a:rPr lang="en-US" dirty="0"/>
              <a:t>supplier</a:t>
            </a:r>
            <a:r>
              <a:rPr lang="fa-IR" dirty="0"/>
              <a:t> دسترسی پیدا کنند.</a:t>
            </a:r>
          </a:p>
          <a:p>
            <a:pPr lvl="1"/>
            <a:r>
              <a:rPr lang="en-US" dirty="0"/>
              <a:t>&lt;&lt;access&gt;&gt;</a:t>
            </a:r>
            <a:r>
              <a:rPr lang="fa-IR" dirty="0"/>
              <a:t> : عناصر عمومی </a:t>
            </a:r>
            <a:r>
              <a:rPr lang="en-US" dirty="0"/>
              <a:t>supplier namespace</a:t>
            </a:r>
            <a:r>
              <a:rPr lang="fa-IR" dirty="0"/>
              <a:t> به عنوان عناصر خصوصی </a:t>
            </a:r>
            <a:r>
              <a:rPr lang="en-US" dirty="0"/>
              <a:t>client namespace</a:t>
            </a:r>
            <a:r>
              <a:rPr lang="fa-IR" dirty="0"/>
              <a:t> اضافه می شوند. عناصر در کلاینت میتوانند به همه عناصر عمومی در </a:t>
            </a:r>
            <a:r>
              <a:rPr lang="en-US" dirty="0"/>
              <a:t>supplier</a:t>
            </a:r>
            <a:r>
              <a:rPr lang="fa-IR" dirty="0"/>
              <a:t> دسترسی داشته باشند.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وابستگی </a:t>
            </a:r>
            <a:r>
              <a:rPr lang="en-US" dirty="0"/>
              <a:t>package</a:t>
            </a:r>
            <a:r>
              <a:rPr lang="fa-IR" dirty="0"/>
              <a:t> ها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a-I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1857364"/>
            <a:ext cx="7467599" cy="470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رابطه تعدی 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dirty="0"/>
              <a:t>تعدی : اگر </a:t>
            </a:r>
            <a:r>
              <a:rPr lang="en-US" dirty="0"/>
              <a:t>A</a:t>
            </a:r>
            <a:r>
              <a:rPr lang="fa-IR" dirty="0"/>
              <a:t> یک رابطه با </a:t>
            </a:r>
            <a:r>
              <a:rPr lang="en-US" dirty="0"/>
              <a:t>B</a:t>
            </a:r>
            <a:r>
              <a:rPr lang="fa-IR" dirty="0"/>
              <a:t> دارد و </a:t>
            </a:r>
            <a:r>
              <a:rPr lang="en-US" dirty="0"/>
              <a:t>B</a:t>
            </a:r>
            <a:r>
              <a:rPr lang="fa-IR" dirty="0"/>
              <a:t> هم با </a:t>
            </a:r>
            <a:r>
              <a:rPr lang="en-US" dirty="0"/>
              <a:t>C</a:t>
            </a:r>
            <a:r>
              <a:rPr lang="fa-IR" dirty="0"/>
              <a:t> در ارتباط است . بنابراین </a:t>
            </a:r>
            <a:r>
              <a:rPr lang="en-US" dirty="0"/>
              <a:t>A</a:t>
            </a:r>
            <a:r>
              <a:rPr lang="fa-IR" dirty="0"/>
              <a:t> با </a:t>
            </a:r>
            <a:r>
              <a:rPr lang="en-US" dirty="0"/>
              <a:t>C</a:t>
            </a:r>
            <a:r>
              <a:rPr lang="fa-IR" dirty="0"/>
              <a:t> در ارتباط است. </a:t>
            </a:r>
          </a:p>
          <a:p>
            <a:pPr lvl="1"/>
            <a:r>
              <a:rPr lang="en-US" dirty="0"/>
              <a:t>&lt;&lt;import&gt;&gt;</a:t>
            </a:r>
            <a:r>
              <a:rPr lang="fa-IR" dirty="0"/>
              <a:t> تعدی است اما </a:t>
            </a:r>
            <a:r>
              <a:rPr lang="en-US" dirty="0"/>
              <a:t>&lt;&lt;access&gt;&gt;</a:t>
            </a:r>
            <a:r>
              <a:rPr lang="fa-IR" dirty="0"/>
              <a:t> تعدی نیست.</a:t>
            </a:r>
            <a:endParaRPr lang="en-US" dirty="0"/>
          </a:p>
          <a:p>
            <a:endParaRPr lang="fa-IR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3643314"/>
            <a:ext cx="7620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Package Generalization</a:t>
            </a:r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sz="2400" dirty="0"/>
              <a:t>شبیه </a:t>
            </a:r>
            <a:r>
              <a:rPr lang="en-US" sz="2400" dirty="0"/>
              <a:t>class generalization</a:t>
            </a:r>
            <a:r>
              <a:rPr lang="fa-IR" sz="2400" dirty="0"/>
              <a:t> است. </a:t>
            </a:r>
          </a:p>
          <a:p>
            <a:r>
              <a:rPr lang="en-US" sz="2400" dirty="0"/>
              <a:t>Package</a:t>
            </a:r>
            <a:r>
              <a:rPr lang="fa-IR" sz="2400" dirty="0"/>
              <a:t>های فرزند :</a:t>
            </a:r>
          </a:p>
          <a:p>
            <a:pPr lvl="1"/>
            <a:r>
              <a:rPr lang="fa-IR" sz="2400" dirty="0"/>
              <a:t> عناصر را از پکیج پدر به ارث می برند.</a:t>
            </a:r>
          </a:p>
          <a:p>
            <a:pPr lvl="1"/>
            <a:r>
              <a:rPr lang="fa-IR" sz="2400" dirty="0"/>
              <a:t>می توان عناصر جدید اضافه کرد.</a:t>
            </a:r>
          </a:p>
          <a:p>
            <a:pPr lvl="1"/>
            <a:r>
              <a:rPr lang="fa-IR" sz="2400" dirty="0"/>
              <a:t>می توان عناصر پدر را </a:t>
            </a:r>
            <a:r>
              <a:rPr lang="en-US" sz="2400" dirty="0"/>
              <a:t>override</a:t>
            </a:r>
            <a:r>
              <a:rPr lang="fa-IR" sz="2400" dirty="0"/>
              <a:t> کرد.</a:t>
            </a:r>
            <a:endParaRPr lang="en-US" sz="2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714752"/>
            <a:ext cx="4000496" cy="3143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راه های انتخاب </a:t>
            </a:r>
            <a:r>
              <a:rPr lang="en-US" dirty="0"/>
              <a:t>package</a:t>
            </a:r>
            <a:r>
              <a:rPr lang="fa-IR" dirty="0"/>
              <a:t> ها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dirty="0"/>
              <a:t>راه های متفاوتی برای سازماندهی یک سیستم با </a:t>
            </a:r>
            <a:r>
              <a:rPr lang="en-US" dirty="0"/>
              <a:t>package</a:t>
            </a:r>
            <a:r>
              <a:rPr lang="fa-IR" dirty="0"/>
              <a:t>ها وجود دارد : توسط لایه های معماری، توسط زیرسیستم، توسط کاربران (برای </a:t>
            </a:r>
            <a:r>
              <a:rPr lang="en-US" dirty="0" err="1"/>
              <a:t>usecase</a:t>
            </a:r>
            <a:r>
              <a:rPr lang="fa-IR" dirty="0"/>
              <a:t>ها) و ...</a:t>
            </a:r>
          </a:p>
          <a:p>
            <a:r>
              <a:rPr lang="en-US" dirty="0"/>
              <a:t>Package</a:t>
            </a:r>
            <a:r>
              <a:rPr lang="fa-IR" dirty="0"/>
              <a:t>های خوب </a:t>
            </a:r>
            <a:r>
              <a:rPr lang="en-US" dirty="0"/>
              <a:t>loosely coupled</a:t>
            </a:r>
            <a:r>
              <a:rPr lang="fa-IR" dirty="0"/>
              <a:t> و </a:t>
            </a:r>
            <a:r>
              <a:rPr lang="en-US" dirty="0"/>
              <a:t>highly cohesive</a:t>
            </a:r>
            <a:r>
              <a:rPr lang="fa-IR" dirty="0"/>
              <a:t> هستند. </a:t>
            </a:r>
          </a:p>
          <a:p>
            <a:r>
              <a:rPr lang="fa-IR" dirty="0"/>
              <a:t>به این معنی که : باید تعاملات بیشتری بین اجزای یک </a:t>
            </a:r>
            <a:r>
              <a:rPr lang="en-US" dirty="0"/>
              <a:t>package</a:t>
            </a:r>
            <a:r>
              <a:rPr lang="fa-IR" dirty="0"/>
              <a:t> وجود داشته باشد و تعاملات بین </a:t>
            </a:r>
            <a:r>
              <a:rPr lang="en-US" dirty="0"/>
              <a:t>package</a:t>
            </a:r>
            <a:r>
              <a:rPr lang="fa-IR" dirty="0"/>
              <a:t>ها کمتر باشند. </a:t>
            </a:r>
          </a:p>
          <a:p>
            <a:pPr>
              <a:buNone/>
            </a:pPr>
            <a:r>
              <a:rPr lang="fa-IR" dirty="0"/>
              <a:t> 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پیداکردن </a:t>
            </a:r>
            <a:r>
              <a:rPr lang="en-US" dirty="0"/>
              <a:t>package</a:t>
            </a:r>
            <a:r>
              <a:rPr lang="fa-IR" dirty="0"/>
              <a:t> ها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dirty="0"/>
              <a:t>زیرسیستم ها را بررسی کنید.</a:t>
            </a:r>
          </a:p>
          <a:p>
            <a:r>
              <a:rPr lang="fa-IR" dirty="0"/>
              <a:t>بررسی کلاس ها برای :</a:t>
            </a:r>
          </a:p>
          <a:p>
            <a:pPr lvl="1"/>
            <a:r>
              <a:rPr lang="fa-IR" dirty="0"/>
              <a:t>کلاسترهای منسجمی از کلاسهای به هم وابسته </a:t>
            </a:r>
          </a:p>
          <a:p>
            <a:pPr lvl="1"/>
            <a:r>
              <a:rPr lang="fa-IR" dirty="0"/>
              <a:t>ارث بری </a:t>
            </a:r>
          </a:p>
          <a:p>
            <a:pPr lvl="1"/>
            <a:r>
              <a:rPr lang="fa-IR" dirty="0"/>
              <a:t>کلاس های به هم وابسته به ترتیب از طریق وراثت </a:t>
            </a:r>
            <a:r>
              <a:rPr lang="en-US" dirty="0"/>
              <a:t>(inheritance)</a:t>
            </a:r>
            <a:r>
              <a:rPr lang="fa-IR" dirty="0"/>
              <a:t> ، ترکیب</a:t>
            </a:r>
            <a:r>
              <a:rPr lang="en-US" dirty="0"/>
              <a:t> (composition) </a:t>
            </a:r>
            <a:r>
              <a:rPr lang="fa-IR" dirty="0"/>
              <a:t>، تجمع </a:t>
            </a:r>
            <a:r>
              <a:rPr lang="en-US" dirty="0"/>
              <a:t>(Aggregation)</a:t>
            </a:r>
            <a:r>
              <a:rPr lang="fa-IR" dirty="0"/>
              <a:t> و وابستگی </a:t>
            </a:r>
            <a:r>
              <a:rPr lang="en-US" dirty="0"/>
              <a:t>(dependency)</a:t>
            </a:r>
          </a:p>
          <a:p>
            <a:r>
              <a:rPr lang="fa-IR" dirty="0"/>
              <a:t>بررسی </a:t>
            </a:r>
            <a:r>
              <a:rPr lang="en-US" dirty="0"/>
              <a:t>use case</a:t>
            </a:r>
            <a:r>
              <a:rPr lang="fa-IR" dirty="0"/>
              <a:t> ها : </a:t>
            </a:r>
          </a:p>
          <a:p>
            <a:pPr lvl="1"/>
            <a:r>
              <a:rPr lang="fa-IR" dirty="0"/>
              <a:t>کلاسترهایی از </a:t>
            </a:r>
            <a:r>
              <a:rPr lang="en-US" dirty="0"/>
              <a:t>use case</a:t>
            </a:r>
            <a:r>
              <a:rPr lang="fa-IR" dirty="0"/>
              <a:t>ها که یک </a:t>
            </a:r>
            <a:r>
              <a:rPr lang="en-US" dirty="0"/>
              <a:t>Actor</a:t>
            </a:r>
            <a:r>
              <a:rPr lang="fa-IR" dirty="0"/>
              <a:t> یا پروسه را ساپورت می کنند باید در یک </a:t>
            </a:r>
            <a:r>
              <a:rPr lang="en-US" dirty="0"/>
              <a:t>package</a:t>
            </a:r>
            <a:r>
              <a:rPr lang="fa-IR" dirty="0"/>
              <a:t> قرار گیرند. 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Actor</a:t>
            </a:r>
            <a:r>
              <a:rPr lang="fa-IR" dirty="0"/>
              <a:t> مدل‌سازی یک فروشگاه آنلاین</a:t>
            </a:r>
            <a:r>
              <a:rPr lang="en-US" dirty="0"/>
              <a:t> </a:t>
            </a:r>
            <a:r>
              <a:rPr lang="fa-IR" dirty="0"/>
              <a:t>مدرن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1571612"/>
            <a:ext cx="7929618" cy="4786346"/>
          </a:xfrm>
        </p:spPr>
        <p:txBody>
          <a:bodyPr>
            <a:normAutofit/>
          </a:bodyPr>
          <a:lstStyle/>
          <a:p>
            <a:pPr marL="0" marR="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ar-SA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بازیگران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(Actors):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ar-SA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مشتری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(Customer):</a:t>
            </a:r>
            <a:b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</a:br>
            <a:r>
              <a:rPr lang="ar-S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کاربری که به فروشگاه وارد شده، به جستجو، انتخاب، خرید محصولات و دریافت پیشنهادات هوشمندانه مشغول می‌شود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ar-SA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مدیر فروشگاه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(Store Manager):</a:t>
            </a:r>
            <a:b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</a:br>
            <a:r>
              <a:rPr lang="ar-S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مسئول مدیریت محصولات، سفارش‌ها، موجودی کالا و نظارت بر عملکرد کلی سیستم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ar-SA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سیستم هوش مصنوعی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(AI System):</a:t>
            </a:r>
            <a:b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</a:br>
            <a:r>
              <a:rPr lang="ar-S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این سیستم وظیفه تحلیل داده‌های مشتری، ارائه پیشنهادات شخصی‌سازی‌شده، پیش‌بینی روندهای خرید و بهبود تعامل با کاربر را دارد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ar-SA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سیستم پرداخت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(Payment Gateway):</a:t>
            </a:r>
            <a:b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</a:br>
            <a:r>
              <a:rPr lang="ar-S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مسئول پردازش تراکنش‌های مالی به صورت امن و تأیید پرداخت‌ها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ar-SA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سیستم مدیریت موجودی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(Inventory Management System):</a:t>
            </a:r>
            <a:b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</a:br>
            <a:r>
              <a:rPr lang="ar-S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سامانه‌ای برای کنترل و به‌روزرسانی موجودی کالاها، دریافت هشدارها در مورد کاهش موجودی و هماهنگی با بخش سفارش‌ها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647507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Package diagram (cont.)</a:t>
            </a:r>
            <a:endParaRPr lang="fa-IR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357188" y="2854570"/>
            <a:ext cx="7786687" cy="2220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Package diagram (cont.)</a:t>
            </a:r>
            <a:endParaRPr lang="fa-I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0" y="1447800"/>
            <a:ext cx="4953000" cy="5180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Activity diagrams</a:t>
            </a:r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a-IR" dirty="0"/>
              <a:t>دیاگرام فعالیت فراهم کننده نمایش تصویری جریانی از فعالیت ها است. خواه آنها در یک سیستم، تجارت، جریان کاری یا فرآیند دیگری باشند. </a:t>
            </a:r>
          </a:p>
          <a:p>
            <a:r>
              <a:rPr lang="fa-IR" dirty="0"/>
              <a:t>این دیاگرام ها روی فعالیت ها و کسی ( یا چیزی) که در انجام این فعالیت ها مسئول است تمرکز می کنند. </a:t>
            </a:r>
          </a:p>
          <a:p>
            <a:r>
              <a:rPr lang="fa-IR" dirty="0"/>
              <a:t>اجزی یک دیاگرام فعالیت : </a:t>
            </a:r>
          </a:p>
          <a:p>
            <a:r>
              <a:rPr lang="fa-IR" dirty="0"/>
              <a:t>1- گره ها </a:t>
            </a:r>
          </a:p>
          <a:p>
            <a:pPr lvl="1"/>
            <a:r>
              <a:rPr lang="en-US" dirty="0"/>
              <a:t>Action nodes</a:t>
            </a:r>
            <a:r>
              <a:rPr lang="fa-IR" dirty="0"/>
              <a:t> : واحدها در فعالیت </a:t>
            </a:r>
            <a:endParaRPr lang="en-US" dirty="0"/>
          </a:p>
          <a:p>
            <a:pPr lvl="1"/>
            <a:r>
              <a:rPr lang="en-US" dirty="0"/>
              <a:t>Control nodes </a:t>
            </a:r>
            <a:r>
              <a:rPr lang="fa-IR" dirty="0"/>
              <a:t> : جریان را از طریق فعالیت کنترل می کنند.	</a:t>
            </a:r>
            <a:endParaRPr lang="en-US" dirty="0"/>
          </a:p>
          <a:p>
            <a:pPr lvl="1"/>
            <a:r>
              <a:rPr lang="en-US" dirty="0"/>
              <a:t>Object nods </a:t>
            </a:r>
            <a:r>
              <a:rPr lang="fa-IR" dirty="0"/>
              <a:t>: نشان دهنده اشیایی هستند که در فعالیت استفاده می شوند.</a:t>
            </a:r>
          </a:p>
          <a:p>
            <a:r>
              <a:rPr lang="fa-IR" dirty="0"/>
              <a:t>2- لبه ها </a:t>
            </a:r>
          </a:p>
          <a:p>
            <a:pPr lvl="1"/>
            <a:r>
              <a:rPr lang="en-US" dirty="0"/>
              <a:t>Object flows</a:t>
            </a:r>
            <a:r>
              <a:rPr lang="fa-IR" dirty="0"/>
              <a:t> : جریانی از اشیا در فعالیت را نشان می دهد.</a:t>
            </a:r>
          </a:p>
          <a:p>
            <a:pPr lvl="1"/>
            <a:r>
              <a:rPr lang="en-US" dirty="0"/>
              <a:t>Control flows</a:t>
            </a:r>
            <a:r>
              <a:rPr lang="fa-IR" dirty="0"/>
              <a:t> : جریانی از کنترل ها را در فعالیت نشان می دهد.</a:t>
            </a:r>
            <a:endParaRPr lang="en-US" dirty="0"/>
          </a:p>
          <a:p>
            <a:r>
              <a:rPr lang="fa-IR" dirty="0"/>
              <a:t>سه نوع گره کنترلی </a:t>
            </a:r>
            <a:r>
              <a:rPr lang="en-US" dirty="0"/>
              <a:t>(control node)</a:t>
            </a:r>
            <a:r>
              <a:rPr lang="fa-IR" dirty="0"/>
              <a:t> وجود دارد: </a:t>
            </a:r>
          </a:p>
          <a:p>
            <a:pPr lvl="1"/>
            <a:r>
              <a:rPr lang="en-US" dirty="0"/>
              <a:t>Initial and final </a:t>
            </a:r>
            <a:r>
              <a:rPr lang="fa-IR" dirty="0"/>
              <a:t> (گره های پایانی دو نوع هستند : </a:t>
            </a:r>
            <a:r>
              <a:rPr lang="en-US" dirty="0"/>
              <a:t>activity final </a:t>
            </a:r>
            <a:r>
              <a:rPr lang="fa-IR" dirty="0"/>
              <a:t>، </a:t>
            </a:r>
            <a:r>
              <a:rPr lang="en-US" dirty="0"/>
              <a:t>flow final</a:t>
            </a:r>
            <a:r>
              <a:rPr lang="fa-IR" dirty="0"/>
              <a:t>) </a:t>
            </a:r>
          </a:p>
          <a:p>
            <a:pPr lvl="1"/>
            <a:r>
              <a:rPr lang="en-US" dirty="0"/>
              <a:t>Decision and merge</a:t>
            </a:r>
          </a:p>
          <a:p>
            <a:pPr lvl="1"/>
            <a:r>
              <a:rPr lang="en-US" dirty="0"/>
              <a:t>Fork and join</a:t>
            </a: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Activity diagrams</a:t>
            </a:r>
            <a:r>
              <a:rPr lang="fa-IR" dirty="0"/>
              <a:t> (ادامه..)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Action</a:t>
            </a:r>
            <a:r>
              <a:rPr lang="fa-IR" dirty="0"/>
              <a:t> :</a:t>
            </a:r>
          </a:p>
          <a:p>
            <a:pPr lvl="1"/>
            <a:r>
              <a:rPr lang="fa-IR" dirty="0"/>
              <a:t>واحد اصلی رفتار در دیاگرام فعالیت هستند. </a:t>
            </a:r>
          </a:p>
          <a:p>
            <a:pPr lvl="1"/>
            <a:r>
              <a:rPr lang="fa-IR" dirty="0"/>
              <a:t>فعالیت ها می توانند شامل چندین </a:t>
            </a:r>
            <a:r>
              <a:rPr lang="en-US" dirty="0"/>
              <a:t>action</a:t>
            </a:r>
            <a:r>
              <a:rPr lang="fa-IR" dirty="0"/>
              <a:t> باشند.</a:t>
            </a:r>
          </a:p>
          <a:p>
            <a:r>
              <a:rPr lang="en-US" dirty="0"/>
              <a:t>Starting and Stopping</a:t>
            </a:r>
          </a:p>
          <a:p>
            <a:pPr lvl="1"/>
            <a:r>
              <a:rPr lang="fa-IR" dirty="0"/>
              <a:t>از آنجایی که دیاگرام فعالیت نشان دهنده جریان فرآیند است، جریان باید جایی شروع شده و جایی پایان یابد. </a:t>
            </a:r>
          </a:p>
          <a:p>
            <a:pPr lvl="1"/>
            <a:r>
              <a:rPr lang="fa-IR" dirty="0"/>
              <a:t>نقطه شروع </a:t>
            </a:r>
            <a:r>
              <a:rPr lang="en-US" dirty="0"/>
              <a:t>(starting point- Initial point)</a:t>
            </a:r>
            <a:r>
              <a:rPr lang="fa-IR" dirty="0"/>
              <a:t> در جریان فعالیت با یک نقطه توپر نشان داده میشود. </a:t>
            </a:r>
          </a:p>
          <a:p>
            <a:pPr lvl="1"/>
            <a:r>
              <a:rPr lang="fa-IR" dirty="0"/>
              <a:t>نقطه پایان </a:t>
            </a:r>
            <a:r>
              <a:rPr lang="en-US" dirty="0"/>
              <a:t>(stopping point- final point)</a:t>
            </a:r>
            <a:r>
              <a:rPr lang="fa-IR" dirty="0"/>
              <a:t> </a:t>
            </a:r>
          </a:p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981200"/>
            <a:ext cx="17145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71604" y="5867400"/>
            <a:ext cx="5029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پارتیشن ها در </a:t>
            </a:r>
            <a:r>
              <a:rPr lang="en-US" dirty="0"/>
              <a:t>activity diagram</a:t>
            </a:r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dirty="0"/>
              <a:t>عناصر در دیاگرام فعالیت می توانند با استفاده از پارتیشن ها تقسیم بندی شوند. 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590800"/>
            <a:ext cx="46482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76800" y="2590800"/>
            <a:ext cx="3971925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53000" y="4953000"/>
            <a:ext cx="3933825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Call</a:t>
            </a:r>
            <a:r>
              <a:rPr lang="fa-IR" dirty="0"/>
              <a:t> در </a:t>
            </a:r>
            <a:r>
              <a:rPr lang="en-US" dirty="0"/>
              <a:t>activity diagram</a:t>
            </a:r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dirty="0"/>
              <a:t>گره عملیات </a:t>
            </a:r>
            <a:r>
              <a:rPr lang="en-US" dirty="0"/>
              <a:t>Call</a:t>
            </a:r>
            <a:r>
              <a:rPr lang="fa-IR" dirty="0"/>
              <a:t>: </a:t>
            </a:r>
          </a:p>
          <a:p>
            <a:pPr lvl="1"/>
            <a:r>
              <a:rPr lang="en-US" dirty="0"/>
              <a:t>Call an activity</a:t>
            </a:r>
            <a:endParaRPr lang="fa-IR" dirty="0"/>
          </a:p>
          <a:p>
            <a:pPr lvl="1"/>
            <a:r>
              <a:rPr lang="en-US" dirty="0"/>
              <a:t>Call a behavior</a:t>
            </a:r>
          </a:p>
          <a:p>
            <a:pPr lvl="1"/>
            <a:r>
              <a:rPr lang="en-US" dirty="0"/>
              <a:t>Call an operation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743200"/>
            <a:ext cx="492919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گره های کنترلی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214422"/>
            <a:ext cx="8077200" cy="5474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گره های </a:t>
            </a:r>
            <a:r>
              <a:rPr lang="en-US" dirty="0"/>
              <a:t>decision</a:t>
            </a:r>
            <a:r>
              <a:rPr lang="fa-IR" dirty="0"/>
              <a:t> و </a:t>
            </a:r>
            <a:r>
              <a:rPr lang="en-US" dirty="0"/>
              <a:t>merge</a:t>
            </a:r>
            <a:r>
              <a:rPr lang="fa-IR" dirty="0"/>
              <a:t> (ادامه...)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9550" y="2028825"/>
            <a:ext cx="3752850" cy="406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52875" y="1676400"/>
            <a:ext cx="5191125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گره های </a:t>
            </a:r>
            <a:r>
              <a:rPr lang="en-US" dirty="0"/>
              <a:t>decision</a:t>
            </a:r>
            <a:r>
              <a:rPr lang="fa-IR" dirty="0"/>
              <a:t> و </a:t>
            </a:r>
            <a:r>
              <a:rPr lang="en-US" dirty="0"/>
              <a:t>merge</a:t>
            </a:r>
            <a:r>
              <a:rPr lang="fa-IR" dirty="0"/>
              <a:t> (ادامه...)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38600" y="1752600"/>
            <a:ext cx="4514850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2057400"/>
            <a:ext cx="3248025" cy="330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48200" y="4419600"/>
            <a:ext cx="3505200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گره های کنترلی : </a:t>
            </a:r>
            <a:r>
              <a:rPr lang="en-US" dirty="0"/>
              <a:t>Fork </a:t>
            </a:r>
            <a:r>
              <a:rPr lang="fa-IR" dirty="0"/>
              <a:t> و </a:t>
            </a:r>
            <a:r>
              <a:rPr lang="en-US" dirty="0"/>
              <a:t>Join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1676400"/>
            <a:ext cx="61722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شناسایی </a:t>
            </a:r>
            <a:r>
              <a:rPr lang="en-US" dirty="0"/>
              <a:t>actor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1571612"/>
            <a:ext cx="7929618" cy="4786346"/>
          </a:xfrm>
        </p:spPr>
        <p:txBody>
          <a:bodyPr>
            <a:normAutofit fontScale="92500" lnSpcReduction="10000"/>
          </a:bodyPr>
          <a:lstStyle/>
          <a:p>
            <a:r>
              <a:rPr lang="fa-IR" dirty="0"/>
              <a:t>بررسی اینکه چه کسی یا چه چیزی از سیستم استفاده می کند و آنها در تعامل با سیستم چه نقشی بازی می کنند. </a:t>
            </a:r>
          </a:p>
          <a:p>
            <a:r>
              <a:rPr lang="fa-IR" dirty="0"/>
              <a:t>پرسش سوالات زیر برای شناسایی </a:t>
            </a:r>
            <a:r>
              <a:rPr lang="en-US" dirty="0"/>
              <a:t>Actor</a:t>
            </a:r>
            <a:r>
              <a:rPr lang="fa-IR" dirty="0"/>
              <a:t>ها :</a:t>
            </a:r>
          </a:p>
          <a:p>
            <a:pPr lvl="1"/>
            <a:r>
              <a:rPr lang="fa-IR" dirty="0"/>
              <a:t> چه کسی یا چه چیزی از سیستم استفاده می کند؟</a:t>
            </a:r>
          </a:p>
          <a:p>
            <a:pPr lvl="1"/>
            <a:r>
              <a:rPr lang="fa-IR" dirty="0"/>
              <a:t>نقش آنها در سیستم چیست؟</a:t>
            </a:r>
          </a:p>
          <a:p>
            <a:pPr lvl="1"/>
            <a:r>
              <a:rPr lang="fa-IR" dirty="0"/>
              <a:t>چه کسی سیستم را نصب می کند؟</a:t>
            </a:r>
          </a:p>
          <a:p>
            <a:pPr lvl="1"/>
            <a:r>
              <a:rPr lang="fa-IR" dirty="0"/>
              <a:t>چه کسی سیستم را شروع یا پایان می دهد؟</a:t>
            </a:r>
          </a:p>
          <a:p>
            <a:pPr lvl="1"/>
            <a:r>
              <a:rPr lang="fa-IR" dirty="0"/>
              <a:t>چه کسی از سیستم نگهداری میکند؟</a:t>
            </a:r>
          </a:p>
          <a:p>
            <a:pPr lvl="1"/>
            <a:r>
              <a:rPr lang="fa-IR" dirty="0"/>
              <a:t>چه سیستم هایی با این سیستم در ارتباطند؟</a:t>
            </a:r>
          </a:p>
          <a:p>
            <a:pPr lvl="1"/>
            <a:r>
              <a:rPr lang="fa-IR" dirty="0"/>
              <a:t>چه کسی یا چه چیزی اطلاعات دریافت می کند یا اطلاعات برای سیستم فراهنم میکند؟</a:t>
            </a: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مثالی از </a:t>
            </a:r>
            <a:r>
              <a:rPr lang="en-US" dirty="0"/>
              <a:t>activity diagram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371600"/>
            <a:ext cx="8220075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مثالی از </a:t>
            </a:r>
            <a:r>
              <a:rPr lang="en-US" dirty="0"/>
              <a:t>activity diagram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600200"/>
            <a:ext cx="9144000" cy="5233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مثالی از </a:t>
            </a:r>
            <a:r>
              <a:rPr lang="en-US" dirty="0"/>
              <a:t>activity diagram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1" y="1386230"/>
            <a:ext cx="8001000" cy="5471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مثالی از </a:t>
            </a:r>
            <a:r>
              <a:rPr lang="en-US" dirty="0"/>
              <a:t>activity diagram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1" y="1386230"/>
            <a:ext cx="8001000" cy="5471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dirty="0"/>
              <a:t>یک دیاگرام توالی به منظور دنبال کردن یک سناریو به کار می رود. </a:t>
            </a:r>
          </a:p>
          <a:p>
            <a:r>
              <a:rPr lang="fa-IR" dirty="0"/>
              <a:t>مزایا: </a:t>
            </a:r>
          </a:p>
          <a:p>
            <a:pPr lvl="1"/>
            <a:r>
              <a:rPr lang="fa-IR" dirty="0"/>
              <a:t>خواندن گذر پیام ها در یک ترتیب نسبی را ساده می کند. </a:t>
            </a:r>
          </a:p>
          <a:p>
            <a:pPr lvl="1"/>
            <a:r>
              <a:rPr lang="fa-IR" dirty="0"/>
              <a:t>معمولاً نسبت به </a:t>
            </a:r>
            <a:r>
              <a:rPr lang="en-US" dirty="0"/>
              <a:t>object diagram</a:t>
            </a:r>
            <a:r>
              <a:rPr lang="fa-IR" dirty="0"/>
              <a:t> ها در به دست آوردن مفاهیم سناریوها در مراحل اولیه توسعه نرم افزار مناسب ترند. 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diagrams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a-IR" dirty="0"/>
              <a:t>در دیاگرام های توالی، موجودیت ها (اشیا) در قسمت بالای دیاگرام به صورت افقی قرار می گیرند. </a:t>
            </a:r>
          </a:p>
          <a:p>
            <a:r>
              <a:rPr lang="fa-IR" dirty="0"/>
              <a:t>خط چین عمودی، خط عمر </a:t>
            </a:r>
            <a:r>
              <a:rPr lang="en-US" dirty="0"/>
              <a:t>(lifeline)</a:t>
            </a:r>
            <a:r>
              <a:rPr lang="fa-IR" dirty="0"/>
              <a:t> نامیده می شود که زیر هر شی کشیده می شود. این خطوط، وجود شی را نشان می دهند. </a:t>
            </a:r>
          </a:p>
          <a:p>
            <a:r>
              <a:rPr lang="fa-IR" dirty="0"/>
              <a:t>پیام ها </a:t>
            </a:r>
            <a:r>
              <a:rPr lang="en-US" dirty="0"/>
              <a:t>(Messages)</a:t>
            </a:r>
            <a:r>
              <a:rPr lang="fa-IR" dirty="0"/>
              <a:t> که مشخص کننده رخدادها و احضارها هستند به صورت افقی نشان داده میشوند.  </a:t>
            </a:r>
          </a:p>
          <a:p>
            <a:pPr lvl="1"/>
            <a:r>
              <a:rPr lang="fa-IR" dirty="0"/>
              <a:t>پیام ها از فرستنده به گیرنده فرستاده می شوند.</a:t>
            </a:r>
          </a:p>
          <a:p>
            <a:pPr lvl="1"/>
            <a:r>
              <a:rPr lang="fa-IR" dirty="0"/>
              <a:t>اولین پیام در بالای دیاگرام و آخرین پیام در انتهای دیاگرام قرار می گیرد.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diagrams (cont.)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diagrams (cont.)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1524000"/>
            <a:ext cx="35814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00600" y="1447800"/>
            <a:ext cx="3933825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05200" y="3276600"/>
            <a:ext cx="56388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Sequence diagrams (cont.) –</a:t>
            </a:r>
            <a:r>
              <a:rPr lang="fa-IR" dirty="0"/>
              <a:t> مثال 2</a:t>
            </a: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1676400"/>
            <a:ext cx="44196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05325" y="2209800"/>
            <a:ext cx="4638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/>
              <a:t>مثال 3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66800"/>
            <a:ext cx="76962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/>
              <a:t>مثال 3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838200"/>
            <a:ext cx="6400800" cy="5783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مشخصه </a:t>
            </a:r>
            <a:r>
              <a:rPr lang="en-US" dirty="0"/>
              <a:t>Actor</a:t>
            </a:r>
            <a:r>
              <a:rPr lang="fa-IR" dirty="0"/>
              <a:t>ها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/>
              <a:t>هر </a:t>
            </a:r>
            <a:r>
              <a:rPr lang="en-US" dirty="0"/>
              <a:t>Actor</a:t>
            </a:r>
            <a:r>
              <a:rPr lang="fa-IR" dirty="0"/>
              <a:t> به یک نام کوتاه نیاز دارد </a:t>
            </a:r>
          </a:p>
          <a:p>
            <a:r>
              <a:rPr lang="fa-IR" dirty="0"/>
              <a:t>هر </a:t>
            </a:r>
            <a:r>
              <a:rPr lang="en-US" dirty="0"/>
              <a:t>Actor</a:t>
            </a:r>
            <a:r>
              <a:rPr lang="fa-IR" dirty="0"/>
              <a:t> باید یک توصیف اجمالی داشته باشد. </a:t>
            </a:r>
          </a:p>
          <a:p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3276600"/>
            <a:ext cx="7861476" cy="192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a-IR" dirty="0"/>
              <a:t> پیام سنکرون </a:t>
            </a:r>
            <a:r>
              <a:rPr lang="en-US" dirty="0"/>
              <a:t>(synchronous message)</a:t>
            </a:r>
            <a:r>
              <a:rPr lang="fa-IR" dirty="0"/>
              <a:t> : با یک خط پر و یک پیکان توپر نشان داده می شود. </a:t>
            </a:r>
            <a:r>
              <a:rPr lang="en-US" dirty="0"/>
              <a:t>(operation call)</a:t>
            </a:r>
          </a:p>
          <a:p>
            <a:r>
              <a:rPr lang="fa-IR" dirty="0"/>
              <a:t>پیام آسنکرون </a:t>
            </a:r>
            <a:r>
              <a:rPr lang="en-US" dirty="0"/>
              <a:t>(asynchronous message)</a:t>
            </a:r>
            <a:r>
              <a:rPr lang="fa-IR" dirty="0"/>
              <a:t> : یک خط پر به همراه یک پیکان باز.</a:t>
            </a:r>
          </a:p>
          <a:p>
            <a:r>
              <a:rPr lang="fa-IR" dirty="0"/>
              <a:t>پیام بازگشت </a:t>
            </a:r>
            <a:r>
              <a:rPr lang="en-US" dirty="0"/>
              <a:t>(return message)</a:t>
            </a:r>
            <a:r>
              <a:rPr lang="fa-IR" dirty="0"/>
              <a:t>: یک خط چین به همراه یک پیکان باز </a:t>
            </a:r>
          </a:p>
          <a:p>
            <a:r>
              <a:rPr lang="fa-IR" dirty="0"/>
              <a:t>پیام مفقود </a:t>
            </a:r>
            <a:r>
              <a:rPr lang="en-US" dirty="0"/>
              <a:t>(lost message)</a:t>
            </a:r>
            <a:r>
              <a:rPr lang="fa-IR" dirty="0"/>
              <a:t>: پیامی که به مقصد نمی رسد. یک پیام سنکرون است که در یک نقطه پایان(نقطه سیاه) تمام می شود.</a:t>
            </a:r>
          </a:p>
          <a:p>
            <a:r>
              <a:rPr lang="fa-IR" dirty="0"/>
              <a:t> پیام پیدا شده </a:t>
            </a:r>
            <a:r>
              <a:rPr lang="en-US" dirty="0"/>
              <a:t>(found message)</a:t>
            </a:r>
            <a:r>
              <a:rPr lang="fa-IR" dirty="0"/>
              <a:t>: پیامی که فرستنده آن مشخص نیست. پیام سنکرونی که در یک نقطه پایان شروع می شود. </a:t>
            </a:r>
            <a:endParaRPr lang="en-US" dirty="0"/>
          </a:p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انواع پیام ها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انواع پیام ها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533400"/>
            <a:ext cx="5503817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sz="2800" dirty="0"/>
              <a:t>نواحی داخل یک </a:t>
            </a:r>
            <a:r>
              <a:rPr lang="en-US" sz="2800" dirty="0"/>
              <a:t>sequence diagram</a:t>
            </a:r>
            <a:r>
              <a:rPr lang="fa-IR" sz="2800" dirty="0"/>
              <a:t> با رفتارهای مختلف</a:t>
            </a:r>
          </a:p>
          <a:p>
            <a:pPr lvl="1"/>
            <a:r>
              <a:rPr lang="en-US" sz="2200" dirty="0"/>
              <a:t>Operator</a:t>
            </a:r>
            <a:r>
              <a:rPr lang="fa-IR" sz="2200" dirty="0"/>
              <a:t> مشخص می کند که چگونه </a:t>
            </a:r>
            <a:r>
              <a:rPr lang="en-US" sz="2200" dirty="0"/>
              <a:t>operand</a:t>
            </a:r>
            <a:r>
              <a:rPr lang="fa-IR" sz="2200" dirty="0"/>
              <a:t>ها اجرا می شوند.</a:t>
            </a:r>
          </a:p>
          <a:p>
            <a:pPr lvl="1"/>
            <a:r>
              <a:rPr lang="en-US" sz="2200" dirty="0"/>
              <a:t>Guard condition</a:t>
            </a:r>
            <a:r>
              <a:rPr lang="fa-IR" sz="2200" dirty="0"/>
              <a:t> مشخص می کند که </a:t>
            </a:r>
            <a:r>
              <a:rPr lang="en-US" sz="2200" dirty="0"/>
              <a:t>operand</a:t>
            </a:r>
            <a:r>
              <a:rPr lang="fa-IR" sz="2200" dirty="0"/>
              <a:t> اجرا می شود یا نه.</a:t>
            </a:r>
          </a:p>
          <a:p>
            <a:pPr lvl="1"/>
            <a:r>
              <a:rPr lang="en-US" sz="2200" dirty="0"/>
              <a:t>Operand</a:t>
            </a:r>
            <a:r>
              <a:rPr lang="fa-IR" sz="2200" dirty="0"/>
              <a:t> شامل رفتار است. 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قطعات ترکیبی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352800"/>
            <a:ext cx="615315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 opt</a:t>
            </a:r>
            <a:r>
              <a:rPr lang="fa-IR" sz="2800" dirty="0"/>
              <a:t>: </a:t>
            </a:r>
            <a:r>
              <a:rPr lang="en-US" sz="2800" dirty="0"/>
              <a:t>Operand</a:t>
            </a:r>
            <a:r>
              <a:rPr lang="fa-IR" sz="2800" dirty="0"/>
              <a:t>ی وجود دارد که اگر شرط برقرار باشد اجرا می شود (مانند </a:t>
            </a:r>
            <a:r>
              <a:rPr lang="en-US" sz="2800" dirty="0"/>
              <a:t>if … then</a:t>
            </a:r>
            <a:r>
              <a:rPr lang="fa-IR" sz="2800" dirty="0"/>
              <a:t>)</a:t>
            </a:r>
          </a:p>
          <a:p>
            <a:r>
              <a:rPr lang="en-US" sz="2800" dirty="0"/>
              <a:t>alt</a:t>
            </a:r>
            <a:r>
              <a:rPr lang="fa-IR" sz="2800" dirty="0"/>
              <a:t>: </a:t>
            </a:r>
            <a:r>
              <a:rPr lang="en-US" sz="2800" dirty="0"/>
              <a:t>operand</a:t>
            </a:r>
            <a:r>
              <a:rPr lang="fa-IR" sz="2800" dirty="0"/>
              <a:t>ی که شرط آن برقرار است اجرا می شود.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/>
              <a:t>قطعات ترکیبی: </a:t>
            </a:r>
            <a:r>
              <a:rPr lang="en-US" dirty="0"/>
              <a:t>Operators – </a:t>
            </a:r>
            <a:r>
              <a:rPr lang="en-US" i="1" dirty="0"/>
              <a:t>opt</a:t>
            </a:r>
            <a:r>
              <a:rPr lang="en-US" dirty="0"/>
              <a:t> and </a:t>
            </a:r>
            <a:r>
              <a:rPr lang="en-US" i="1" dirty="0"/>
              <a:t>alt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3071810"/>
            <a:ext cx="8534400" cy="3786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a-IR" sz="280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/>
              <a:t>قطعات ترکیبی: </a:t>
            </a:r>
            <a:r>
              <a:rPr lang="en-US" dirty="0"/>
              <a:t>Operators – </a:t>
            </a:r>
            <a:r>
              <a:rPr lang="en-US" i="1" dirty="0"/>
              <a:t>opt</a:t>
            </a:r>
            <a:r>
              <a:rPr lang="en-US" dirty="0"/>
              <a:t> and </a:t>
            </a:r>
            <a:r>
              <a:rPr lang="en-US" i="1" dirty="0"/>
              <a:t>alt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24000"/>
            <a:ext cx="4600575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33950" y="1219200"/>
            <a:ext cx="421005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52925" y="2514600"/>
            <a:ext cx="4791075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a-IR" sz="280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مثال 4</a:t>
            </a:r>
            <a:endParaRPr lang="en-US" dirty="0"/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90600"/>
            <a:ext cx="7251685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a-IR" sz="280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مثال 4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219200"/>
            <a:ext cx="5991225" cy="481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loop – loop min, max [condition]</a:t>
            </a:r>
          </a:p>
          <a:p>
            <a:pPr lvl="1"/>
            <a:r>
              <a:rPr lang="en-US" u="sng" dirty="0"/>
              <a:t>loop</a:t>
            </a:r>
            <a:r>
              <a:rPr lang="en-US" dirty="0"/>
              <a:t> or </a:t>
            </a:r>
            <a:r>
              <a:rPr lang="en-US" u="sng" dirty="0"/>
              <a:t>loop *</a:t>
            </a:r>
            <a:r>
              <a:rPr lang="en-US" dirty="0"/>
              <a:t> - loop forever;</a:t>
            </a:r>
          </a:p>
          <a:p>
            <a:pPr lvl="1"/>
            <a:r>
              <a:rPr lang="en-US" u="sng" dirty="0"/>
              <a:t>loop n, m</a:t>
            </a:r>
            <a:r>
              <a:rPr lang="en-US" dirty="0"/>
              <a:t> – loop (m-n) times;</a:t>
            </a:r>
          </a:p>
          <a:p>
            <a:pPr lvl="1"/>
            <a:r>
              <a:rPr lang="en-US" u="sng" dirty="0"/>
              <a:t>loop [</a:t>
            </a:r>
            <a:r>
              <a:rPr lang="en-US" u="sng" dirty="0" err="1"/>
              <a:t>booleanExpression</a:t>
            </a:r>
            <a:r>
              <a:rPr lang="en-US" u="sng" dirty="0"/>
              <a:t>]</a:t>
            </a:r>
            <a:r>
              <a:rPr lang="en-US" dirty="0"/>
              <a:t> – loop while </a:t>
            </a:r>
            <a:r>
              <a:rPr lang="en-US" dirty="0" err="1"/>
              <a:t>booleanExpression</a:t>
            </a:r>
            <a:r>
              <a:rPr lang="en-US" dirty="0"/>
              <a:t> is true;</a:t>
            </a:r>
          </a:p>
          <a:p>
            <a:pPr lvl="1"/>
            <a:r>
              <a:rPr lang="en-US" u="sng" dirty="0"/>
              <a:t>loop 1, * [</a:t>
            </a:r>
            <a:r>
              <a:rPr lang="en-US" u="sng" dirty="0" err="1"/>
              <a:t>booleanExpression</a:t>
            </a:r>
            <a:r>
              <a:rPr lang="en-US" u="sng" dirty="0"/>
              <a:t>]</a:t>
            </a:r>
            <a:r>
              <a:rPr lang="en-US" dirty="0"/>
              <a:t> – loop once then loop while </a:t>
            </a:r>
            <a:r>
              <a:rPr lang="en-US" dirty="0" err="1"/>
              <a:t>booleanExpression</a:t>
            </a:r>
            <a:r>
              <a:rPr lang="en-US" dirty="0"/>
              <a:t> is true;</a:t>
            </a:r>
          </a:p>
          <a:p>
            <a:r>
              <a:rPr lang="en-US" dirty="0"/>
              <a:t>break</a:t>
            </a:r>
            <a:r>
              <a:rPr lang="fa-IR" dirty="0"/>
              <a:t> : اگر </a:t>
            </a:r>
            <a:r>
              <a:rPr lang="en-US" dirty="0"/>
              <a:t>guard condition</a:t>
            </a:r>
            <a:r>
              <a:rPr lang="fa-IR" dirty="0"/>
              <a:t> درست باشد، </a:t>
            </a:r>
            <a:r>
              <a:rPr lang="en-US" dirty="0"/>
              <a:t>operand</a:t>
            </a:r>
            <a:r>
              <a:rPr lang="fa-IR" dirty="0"/>
              <a:t> اجرا می شود، نه بقیه حلقه تکرار </a:t>
            </a:r>
            <a:endParaRPr lang="en-US" dirty="0"/>
          </a:p>
          <a:p>
            <a:endParaRPr lang="fa-IR" sz="280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/>
              <a:t>قطعات ترکیبی: </a:t>
            </a:r>
            <a:r>
              <a:rPr lang="en-US" dirty="0"/>
              <a:t>Operators – </a:t>
            </a:r>
            <a:r>
              <a:rPr lang="en-US" i="1" dirty="0"/>
              <a:t>loop</a:t>
            </a:r>
            <a:r>
              <a:rPr lang="en-US" dirty="0"/>
              <a:t> and </a:t>
            </a:r>
            <a:r>
              <a:rPr lang="en-US" i="1" dirty="0"/>
              <a:t>break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a-IR" sz="280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/>
              <a:t>قطعات ترکیبی: </a:t>
            </a:r>
            <a:r>
              <a:rPr lang="en-US" dirty="0"/>
              <a:t>Operators – </a:t>
            </a:r>
            <a:r>
              <a:rPr lang="en-US" i="1" dirty="0"/>
              <a:t>loop</a:t>
            </a:r>
            <a:r>
              <a:rPr lang="en-US" dirty="0"/>
              <a:t> and </a:t>
            </a:r>
            <a:r>
              <a:rPr lang="en-US" i="1" dirty="0"/>
              <a:t>break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1371600"/>
            <a:ext cx="4905375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76400" y="3276600"/>
            <a:ext cx="5848350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a-IR" sz="2800" dirty="0"/>
              <a:t>ماشین های حالت در صنعت به دلیل استفاده در پردازش بلادرنگ شهرت دارند. </a:t>
            </a:r>
          </a:p>
          <a:p>
            <a:r>
              <a:rPr lang="fa-IR" sz="2800" dirty="0"/>
              <a:t>دیاگرام های ماشین حالت به منظور طراحی و فهم سیستم های مبتنی بر زمان استفاده می شوند. </a:t>
            </a:r>
          </a:p>
          <a:p>
            <a:r>
              <a:rPr lang="fa-IR" sz="2800" dirty="0"/>
              <a:t>وسایل پزشکی، سیستم های مالی، سیستم های کنترل و فرمان ماهواره مثال هایی هستند که در آنها دیاگرام های ماشین حالت نقش مهمی در درک چگونگی عملکرد سیستم در مقابل اتفاقات کلیدی بازی می کنند.</a:t>
            </a:r>
          </a:p>
          <a:p>
            <a:r>
              <a:rPr lang="fa-IR" sz="2800" dirty="0"/>
              <a:t>یک دیاگرام ماشین حالت، رفتار را به صورت توالی یک سری حالت ها، رخدادهای راه اندازی شده و عملیات وابسته ای که ممکن است اتفاق افتد. </a:t>
            </a:r>
          </a:p>
          <a:p>
            <a:r>
              <a:rPr lang="fa-IR" sz="2800" dirty="0"/>
              <a:t>دیاگرام های ماشین حالت توصیف کننده رفتار اشیاء هستند. ولی می توانند اجزای بزرگتر هر سیستم را نشان دهند.</a:t>
            </a:r>
          </a:p>
          <a:p>
            <a:endParaRPr lang="fa-IR" sz="280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State Machine Diagrams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Efarsi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Titr">
      <a:majorFont>
        <a:latin typeface="Calibri"/>
        <a:ea typeface=""/>
        <a:cs typeface="B Titr"/>
      </a:majorFont>
      <a:minorFont>
        <a:latin typeface="Calibri"/>
        <a:ea typeface=""/>
        <a:cs typeface="B Lotu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SEfarsi</Template>
  <TotalTime>1970</TotalTime>
  <Words>5273</Words>
  <Application>Microsoft Office PowerPoint</Application>
  <PresentationFormat>On-screen Show (4:3)</PresentationFormat>
  <Paragraphs>689</Paragraphs>
  <Slides>109</Slides>
  <Notes>108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6" baseType="lpstr">
      <vt:lpstr>Arial</vt:lpstr>
      <vt:lpstr>Calibri</vt:lpstr>
      <vt:lpstr>Courier New</vt:lpstr>
      <vt:lpstr>Tahoma</vt:lpstr>
      <vt:lpstr>Times New Roman</vt:lpstr>
      <vt:lpstr>Wingdings</vt:lpstr>
      <vt:lpstr>SEfarsi</vt:lpstr>
      <vt:lpstr>زبان مدل سازی یکپارچه </vt:lpstr>
      <vt:lpstr>زبان مدل سازی یکپارچه  (UML- Unified Modeling Language)</vt:lpstr>
      <vt:lpstr>مورد کاربرد (Use-Cases)</vt:lpstr>
      <vt:lpstr>مدل سازی Use case</vt:lpstr>
      <vt:lpstr>The subject (system boundary)</vt:lpstr>
      <vt:lpstr>Actor </vt:lpstr>
      <vt:lpstr>Actor مدل‌سازی یک فروشگاه آنلاین مدرن</vt:lpstr>
      <vt:lpstr>شناسایی actor</vt:lpstr>
      <vt:lpstr>مشخصه Actorها</vt:lpstr>
      <vt:lpstr>Use case</vt:lpstr>
      <vt:lpstr>شناسایی use caseها </vt:lpstr>
      <vt:lpstr>PowerPoint Presentation</vt:lpstr>
      <vt:lpstr>شناسایی use caseها </vt:lpstr>
      <vt:lpstr>شناسایی use caseها </vt:lpstr>
      <vt:lpstr>Use case diagram</vt:lpstr>
      <vt:lpstr>مشخصه use case</vt:lpstr>
      <vt:lpstr>مشخصه use case : مثال</vt:lpstr>
      <vt:lpstr>مشخصه use case : مثال</vt:lpstr>
      <vt:lpstr>Use case : جریان ها</vt:lpstr>
      <vt:lpstr>Use case : جریان های فرعی</vt:lpstr>
      <vt:lpstr>Use case : مثال جریان های فرعی</vt:lpstr>
      <vt:lpstr>Use case : پیداکردن جریان های فرعی</vt:lpstr>
      <vt:lpstr>Use case : مثال جریان های فرعی</vt:lpstr>
      <vt:lpstr>Relationships</vt:lpstr>
      <vt:lpstr>Actor generalization</vt:lpstr>
      <vt:lpstr>Use case generalization</vt:lpstr>
      <vt:lpstr>مثال use case generalization</vt:lpstr>
      <vt:lpstr>مثال use case generalization</vt:lpstr>
      <vt:lpstr>مثال use case diagram</vt:lpstr>
      <vt:lpstr>رابطه &lt;&lt;INCLUDE&gt;&gt;</vt:lpstr>
      <vt:lpstr>رابطه &lt;&lt;INCLUDE&gt;&gt; (مشخصه)</vt:lpstr>
      <vt:lpstr>رابطه &lt;&lt;extend&gt;&gt;</vt:lpstr>
      <vt:lpstr>رابطه &lt;&lt;extend&gt;&gt; (مثال)</vt:lpstr>
      <vt:lpstr>تفاوتهای کلیدی بین روابط &lt;&lt;include&gt;&gt; و &lt;&lt;extend&gt;&gt;</vt:lpstr>
      <vt:lpstr>PowerPoint Presentation</vt:lpstr>
      <vt:lpstr>کلاس چیست؟</vt:lpstr>
      <vt:lpstr>کلاس ها (ادامه...) </vt:lpstr>
      <vt:lpstr>نشانه گذاری کلاس در UML</vt:lpstr>
      <vt:lpstr>روابط کلاس ها و اشیاء</vt:lpstr>
      <vt:lpstr>رابطه انجمنی  (association relationship)</vt:lpstr>
      <vt:lpstr>رابطه انجمنی (ادامه...)</vt:lpstr>
      <vt:lpstr>رابطه وابستگی  (Dependency Relationship)</vt:lpstr>
      <vt:lpstr>رابطه وابستگی  (Dependency Relationship)</vt:lpstr>
      <vt:lpstr>کاربرد وابستگی </vt:lpstr>
      <vt:lpstr>رابطه وارثت یگانه (single inheritance)</vt:lpstr>
      <vt:lpstr>Generalization/specialization   </vt:lpstr>
      <vt:lpstr>Polymorphism and Overloading</vt:lpstr>
      <vt:lpstr>رابطه تجمعی (Aggregation Relationship)</vt:lpstr>
      <vt:lpstr>نمودار کلاس (class diagram)</vt:lpstr>
      <vt:lpstr>مثال کلاس دیاگرام </vt:lpstr>
      <vt:lpstr>نمودار کلاس (ادامه...)</vt:lpstr>
      <vt:lpstr>نماد کلاس</vt:lpstr>
      <vt:lpstr>روابط کلاس ها</vt:lpstr>
      <vt:lpstr>روابط کلاس ها (ادامه...)</vt:lpstr>
      <vt:lpstr>قابل رویت بودن کلاس ها</vt:lpstr>
      <vt:lpstr>دیاگرام شی (object diagram)</vt:lpstr>
      <vt:lpstr>دیاگرام شی (object diagram)</vt:lpstr>
      <vt:lpstr>مثال نمودار شی </vt:lpstr>
      <vt:lpstr>Package diagram</vt:lpstr>
      <vt:lpstr>Package diagram</vt:lpstr>
      <vt:lpstr>Package diagram (cont.)</vt:lpstr>
      <vt:lpstr>Package diagram (example)</vt:lpstr>
      <vt:lpstr>Packageهای تو در تو </vt:lpstr>
      <vt:lpstr>وابستگی package ها </vt:lpstr>
      <vt:lpstr>وابستگی package ها </vt:lpstr>
      <vt:lpstr>رابطه تعدی  </vt:lpstr>
      <vt:lpstr>Package Generalization</vt:lpstr>
      <vt:lpstr>راه های انتخاب package ها</vt:lpstr>
      <vt:lpstr>پیداکردن package ها </vt:lpstr>
      <vt:lpstr>Package diagram (cont.)</vt:lpstr>
      <vt:lpstr>Package diagram (cont.)</vt:lpstr>
      <vt:lpstr>Activity diagrams</vt:lpstr>
      <vt:lpstr>Activity diagrams (ادامه..)</vt:lpstr>
      <vt:lpstr>پارتیشن ها در activity diagram</vt:lpstr>
      <vt:lpstr>Call در activity diagram</vt:lpstr>
      <vt:lpstr>گره های کنترلی </vt:lpstr>
      <vt:lpstr>گره های decision و merge (ادامه...)</vt:lpstr>
      <vt:lpstr>گره های decision و merge (ادامه...)</vt:lpstr>
      <vt:lpstr>گره های کنترلی : Fork  و Join</vt:lpstr>
      <vt:lpstr>مثالی از activity diagram</vt:lpstr>
      <vt:lpstr>مثالی از activity diagram</vt:lpstr>
      <vt:lpstr>مثالی از activity diagram</vt:lpstr>
      <vt:lpstr>مثالی از activity diagram</vt:lpstr>
      <vt:lpstr>Sequence diagrams</vt:lpstr>
      <vt:lpstr>Sequence diagrams (cont.)</vt:lpstr>
      <vt:lpstr>Sequence diagrams (cont.)</vt:lpstr>
      <vt:lpstr>Sequence diagrams (cont.) – مثال 2</vt:lpstr>
      <vt:lpstr>مثال 3</vt:lpstr>
      <vt:lpstr>مثال 3</vt:lpstr>
      <vt:lpstr>انواع پیام ها</vt:lpstr>
      <vt:lpstr>انواع پیام ها</vt:lpstr>
      <vt:lpstr>قطعات ترکیبی</vt:lpstr>
      <vt:lpstr>قطعات ترکیبی: Operators – opt and alt</vt:lpstr>
      <vt:lpstr>قطعات ترکیبی: Operators – opt and alt</vt:lpstr>
      <vt:lpstr>مثال 4</vt:lpstr>
      <vt:lpstr>مثال 4</vt:lpstr>
      <vt:lpstr>قطعات ترکیبی: Operators – loop and break</vt:lpstr>
      <vt:lpstr>قطعات ترکیبی: Operators – loop and break</vt:lpstr>
      <vt:lpstr>State Machine Diagrams</vt:lpstr>
      <vt:lpstr>State Machine Diagrams (cont.)</vt:lpstr>
      <vt:lpstr>State Machine Diagrams (cont.)</vt:lpstr>
      <vt:lpstr>State Machine Diagrams (cont.)</vt:lpstr>
      <vt:lpstr>State Machine Diagrams (cont.)</vt:lpstr>
      <vt:lpstr>State Machine Diagrams (cont.)</vt:lpstr>
      <vt:lpstr>State Machine Diagrams (cont.)</vt:lpstr>
      <vt:lpstr>State Machine Diagrams (cont.)</vt:lpstr>
      <vt:lpstr>State Machine Diagrams (cont.)</vt:lpstr>
      <vt:lpstr>State Machine Diagrams (cont.)</vt:lpstr>
      <vt:lpstr>State Machine Diagrams (cont.)</vt:lpstr>
    </vt:vector>
  </TitlesOfParts>
  <Company>HSH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آزمايش</dc:title>
  <dc:creator>دكتر محسن صديقي مشكناني</dc:creator>
  <dc:description>فصل 15</dc:description>
  <cp:lastModifiedBy>Ahmad</cp:lastModifiedBy>
  <cp:revision>281</cp:revision>
  <cp:lastPrinted>1601-01-01T00:00:00Z</cp:lastPrinted>
  <dcterms:created xsi:type="dcterms:W3CDTF">2009-12-19T05:09:20Z</dcterms:created>
  <dcterms:modified xsi:type="dcterms:W3CDTF">2025-02-15T16:07:22Z</dcterms:modified>
  <cp:category>ارائه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5</vt:i4>
  </property>
</Properties>
</file>